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7" r:id="rId3"/>
    <p:sldId id="258" r:id="rId4"/>
    <p:sldId id="307" r:id="rId5"/>
    <p:sldId id="280" r:id="rId6"/>
    <p:sldId id="275" r:id="rId7"/>
    <p:sldId id="304" r:id="rId8"/>
    <p:sldId id="305" r:id="rId9"/>
    <p:sldId id="306" r:id="rId10"/>
    <p:sldId id="264" r:id="rId11"/>
    <p:sldId id="265" r:id="rId12"/>
    <p:sldId id="301" r:id="rId13"/>
    <p:sldId id="284" r:id="rId14"/>
    <p:sldId id="308" r:id="rId15"/>
    <p:sldId id="313" r:id="rId16"/>
    <p:sldId id="314" r:id="rId17"/>
    <p:sldId id="263" r:id="rId18"/>
    <p:sldId id="315" r:id="rId19"/>
    <p:sldId id="266" r:id="rId20"/>
    <p:sldId id="267" r:id="rId21"/>
    <p:sldId id="316" r:id="rId22"/>
    <p:sldId id="262" r:id="rId23"/>
    <p:sldId id="259" r:id="rId24"/>
    <p:sldId id="260" r:id="rId25"/>
    <p:sldId id="261" r:id="rId26"/>
    <p:sldId id="317" r:id="rId27"/>
    <p:sldId id="293" r:id="rId28"/>
    <p:sldId id="294" r:id="rId29"/>
    <p:sldId id="295" r:id="rId30"/>
    <p:sldId id="270" r:id="rId31"/>
    <p:sldId id="311" r:id="rId32"/>
    <p:sldId id="312" r:id="rId33"/>
    <p:sldId id="309" r:id="rId34"/>
    <p:sldId id="310" r:id="rId35"/>
    <p:sldId id="271" r:id="rId36"/>
    <p:sldId id="272" r:id="rId37"/>
    <p:sldId id="291" r:id="rId38"/>
    <p:sldId id="25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 anand" initials="aa" lastIdx="1" clrIdx="0">
    <p:extLst>
      <p:ext uri="{19B8F6BF-5375-455C-9EA6-DF929625EA0E}">
        <p15:presenceInfo xmlns:p15="http://schemas.microsoft.com/office/powerpoint/2012/main" userId="5fda523e31e7da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571D9A-887D-4526-9933-DFA2A0857002}" v="3" dt="2021-10-03T07:41:57.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45" d="100"/>
          <a:sy n="45" d="100"/>
        </p:scale>
        <p:origin x="53" y="10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Chandru" userId="8c2c7457b2274375" providerId="Windows Live" clId="Web-{9C571D9A-887D-4526-9933-DFA2A0857002}"/>
    <pc:docChg chg="modSld">
      <pc:chgData name="Vishal Chandru" userId="8c2c7457b2274375" providerId="Windows Live" clId="Web-{9C571D9A-887D-4526-9933-DFA2A0857002}" dt="2021-10-03T07:41:57.976" v="3" actId="20577"/>
      <pc:docMkLst>
        <pc:docMk/>
      </pc:docMkLst>
      <pc:sldChg chg="modSp">
        <pc:chgData name="Vishal Chandru" userId="8c2c7457b2274375" providerId="Windows Live" clId="Web-{9C571D9A-887D-4526-9933-DFA2A0857002}" dt="2021-10-03T07:41:57.976" v="3" actId="20577"/>
        <pc:sldMkLst>
          <pc:docMk/>
          <pc:sldMk cId="2287082376" sldId="257"/>
        </pc:sldMkLst>
        <pc:spChg chg="mod">
          <ac:chgData name="Vishal Chandru" userId="8c2c7457b2274375" providerId="Windows Live" clId="Web-{9C571D9A-887D-4526-9933-DFA2A0857002}" dt="2021-10-03T07:41:57.976" v="3" actId="20577"/>
          <ac:spMkLst>
            <pc:docMk/>
            <pc:sldMk cId="2287082376" sldId="257"/>
            <ac:spMk id="3" creationId="{EBE71BF6-548F-482C-B808-CD8863FD2E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484C2F-1E99-4A15-9511-3F6ED9E2148B}"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4185878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1563830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1547981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023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348480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484C2F-1E99-4A15-9511-3F6ED9E2148B}"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350336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484C2F-1E99-4A15-9511-3F6ED9E2148B}"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1729439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4C2F-1E99-4A15-9511-3F6ED9E2148B}"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4235291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4C2F-1E99-4A15-9511-3F6ED9E2148B}"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352004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4C2F-1E99-4A15-9511-3F6ED9E2148B}"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57269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484C2F-1E99-4A15-9511-3F6ED9E2148B}"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340078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175787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84C2F-1E99-4A15-9511-3F6ED9E2148B}" type="datetimeFigureOut">
              <a:rPr lang="en-IN" smtClean="0"/>
              <a:t>03-10-2021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2045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484C2F-1E99-4A15-9511-3F6ED9E2148B}"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413442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484C2F-1E99-4A15-9511-3F6ED9E2148B}" type="datetimeFigureOut">
              <a:rPr lang="en-IN" smtClean="0"/>
              <a:t>03-10-2021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3420599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4143174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84C2F-1E99-4A15-9511-3F6ED9E2148B}"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7A7084-BB78-48A9-91F3-4A954D02C92E}" type="slidenum">
              <a:rPr lang="en-IN" smtClean="0"/>
              <a:t>‹#›</a:t>
            </a:fld>
            <a:endParaRPr lang="en-IN"/>
          </a:p>
        </p:txBody>
      </p:sp>
    </p:spTree>
    <p:extLst>
      <p:ext uri="{BB962C8B-B14F-4D97-AF65-F5344CB8AC3E}">
        <p14:creationId xmlns:p14="http://schemas.microsoft.com/office/powerpoint/2010/main" val="417657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B484C2F-1E99-4A15-9511-3F6ED9E2148B}" type="datetimeFigureOut">
              <a:rPr lang="en-IN" smtClean="0"/>
              <a:t>03-10-2021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7A7084-BB78-48A9-91F3-4A954D02C92E}" type="slidenum">
              <a:rPr lang="en-IN" smtClean="0"/>
              <a:t>‹#›</a:t>
            </a:fld>
            <a:endParaRPr lang="en-IN"/>
          </a:p>
        </p:txBody>
      </p:sp>
    </p:spTree>
    <p:extLst>
      <p:ext uri="{BB962C8B-B14F-4D97-AF65-F5344CB8AC3E}">
        <p14:creationId xmlns:p14="http://schemas.microsoft.com/office/powerpoint/2010/main" val="1242936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scholar.google.com/citations?user=NoAiKpcAAAAJ&amp;hl=en&amp;oi=sr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author/372776714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3048-02C4-493E-9483-58F310214996}"/>
              </a:ext>
            </a:extLst>
          </p:cNvPr>
          <p:cNvSpPr>
            <a:spLocks noGrp="1"/>
          </p:cNvSpPr>
          <p:nvPr>
            <p:ph type="ctrTitle"/>
          </p:nvPr>
        </p:nvSpPr>
        <p:spPr>
          <a:xfrm>
            <a:off x="1751011" y="171756"/>
            <a:ext cx="8243220" cy="2193757"/>
          </a:xfrm>
        </p:spPr>
        <p:txBody>
          <a:bodyPr>
            <a:normAutofit/>
          </a:bodyPr>
          <a:lstStyle/>
          <a:p>
            <a:r>
              <a:rPr lang="en-US" dirty="0"/>
              <a:t>Gesture based motion control</a:t>
            </a:r>
            <a:endParaRPr lang="en-IN" dirty="0"/>
          </a:p>
        </p:txBody>
      </p:sp>
      <p:sp>
        <p:nvSpPr>
          <p:cNvPr id="3" name="Subtitle 2">
            <a:extLst>
              <a:ext uri="{FF2B5EF4-FFF2-40B4-BE49-F238E27FC236}">
                <a16:creationId xmlns:a16="http://schemas.microsoft.com/office/drawing/2014/main" id="{EBE71BF6-548F-482C-B808-CD8863FD2E97}"/>
              </a:ext>
            </a:extLst>
          </p:cNvPr>
          <p:cNvSpPr>
            <a:spLocks noGrp="1"/>
          </p:cNvSpPr>
          <p:nvPr>
            <p:ph type="subTitle" idx="1"/>
          </p:nvPr>
        </p:nvSpPr>
        <p:spPr>
          <a:xfrm>
            <a:off x="1030813" y="3344594"/>
            <a:ext cx="8615502" cy="2827606"/>
          </a:xfrm>
        </p:spPr>
        <p:txBody>
          <a:bodyPr>
            <a:normAutofit fontScale="70000" lnSpcReduction="20000"/>
          </a:bodyPr>
          <a:lstStyle/>
          <a:p>
            <a:pPr algn="l"/>
            <a:r>
              <a:rPr lang="en-US" sz="2600" dirty="0"/>
              <a:t>AJITH KEVIN ANAND.K                  211616115002</a:t>
            </a:r>
          </a:p>
          <a:p>
            <a:pPr algn="l"/>
            <a:r>
              <a:rPr lang="en-US" sz="2600" dirty="0"/>
              <a:t>ILAMPARITHI.K                                211616115021</a:t>
            </a:r>
          </a:p>
          <a:p>
            <a:pPr algn="l"/>
            <a:r>
              <a:rPr lang="en-US" sz="2600" dirty="0"/>
              <a:t>VIGNESH CHANDRU                      211616115052</a:t>
            </a:r>
          </a:p>
          <a:p>
            <a:pPr algn="l"/>
            <a:r>
              <a:rPr lang="en-US" sz="2600" dirty="0"/>
              <a:t>VISHAL CHANDRU                          211616115057</a:t>
            </a:r>
          </a:p>
          <a:p>
            <a:pPr algn="l"/>
            <a:endParaRPr lang="en-US" sz="2600" dirty="0"/>
          </a:p>
          <a:p>
            <a:pPr algn="l"/>
            <a:r>
              <a:rPr lang="en-US" sz="2600" b="1" dirty="0"/>
              <a:t>SUPERVISOR</a:t>
            </a:r>
            <a:r>
              <a:rPr lang="en-US" sz="2600" dirty="0"/>
              <a:t>:  	                           KEERTHANA.D       </a:t>
            </a:r>
          </a:p>
          <a:p>
            <a:pPr algn="l"/>
            <a:r>
              <a:rPr lang="en-US" sz="2600" dirty="0"/>
              <a:t>		                   (ASSISTANT PROFESSOR)</a:t>
            </a:r>
          </a:p>
          <a:p>
            <a:pPr algn="l"/>
            <a:endParaRPr lang="en-US" dirty="0"/>
          </a:p>
          <a:p>
            <a:endParaRPr lang="en-IN" dirty="0"/>
          </a:p>
        </p:txBody>
      </p:sp>
    </p:spTree>
    <p:extLst>
      <p:ext uri="{BB962C8B-B14F-4D97-AF65-F5344CB8AC3E}">
        <p14:creationId xmlns:p14="http://schemas.microsoft.com/office/powerpoint/2010/main" val="2287082376"/>
      </p:ext>
    </p:extLst>
  </p:cSld>
  <p:clrMapOvr>
    <a:masterClrMapping/>
  </p:clrMapOvr>
  <mc:AlternateContent xmlns:mc="http://schemas.openxmlformats.org/markup-compatibility/2006" xmlns:p14="http://schemas.microsoft.com/office/powerpoint/2010/main">
    <mc:Choice Requires="p14">
      <p:transition spd="slow" p14:dur="2000" advTm="5234"/>
    </mc:Choice>
    <mc:Fallback xmlns="">
      <p:transition spd="slow" advTm="52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03B31-CE0F-4A35-9A0C-CD1550EDEF23}"/>
              </a:ext>
            </a:extLst>
          </p:cNvPr>
          <p:cNvSpPr>
            <a:spLocks noGrp="1"/>
          </p:cNvSpPr>
          <p:nvPr>
            <p:ph type="title"/>
          </p:nvPr>
        </p:nvSpPr>
        <p:spPr/>
        <p:txBody>
          <a:bodyPr/>
          <a:lstStyle/>
          <a:p>
            <a:r>
              <a:rPr lang="en-US" b="1" dirty="0"/>
              <a:t>RESEARCH GAP</a:t>
            </a:r>
            <a:endParaRPr lang="en-IN" b="1" dirty="0"/>
          </a:p>
        </p:txBody>
      </p:sp>
      <p:sp>
        <p:nvSpPr>
          <p:cNvPr id="4" name="Content Placeholder 3">
            <a:extLst>
              <a:ext uri="{FF2B5EF4-FFF2-40B4-BE49-F238E27FC236}">
                <a16:creationId xmlns:a16="http://schemas.microsoft.com/office/drawing/2014/main" id="{A7E58C18-44CF-47AB-93F0-876582E00EDB}"/>
              </a:ext>
            </a:extLst>
          </p:cNvPr>
          <p:cNvSpPr>
            <a:spLocks noGrp="1"/>
          </p:cNvSpPr>
          <p:nvPr>
            <p:ph idx="1"/>
          </p:nvPr>
        </p:nvSpPr>
        <p:spPr/>
        <p:txBody>
          <a:bodyPr/>
          <a:lstStyle/>
          <a:p>
            <a:r>
              <a:rPr lang="en-US" dirty="0"/>
              <a:t>From the above literature surveys  we can infer that neither smart door lock system nor facial recognition have been incorporated with each other using deep learning</a:t>
            </a:r>
          </a:p>
          <a:p>
            <a:r>
              <a:rPr lang="en-US" dirty="0"/>
              <a:t>In our project we have incorporated  both these technologies together using deep learning and facial recognition techniques.</a:t>
            </a:r>
          </a:p>
          <a:p>
            <a:r>
              <a:rPr lang="en-US" dirty="0"/>
              <a:t>Using deep learning the accuracy is significantly increased and thus security is enhanced. </a:t>
            </a:r>
          </a:p>
          <a:p>
            <a:endParaRPr lang="en-US" dirty="0"/>
          </a:p>
          <a:p>
            <a:pPr marL="0" indent="0">
              <a:buNone/>
            </a:pPr>
            <a:endParaRPr lang="en-US" dirty="0"/>
          </a:p>
        </p:txBody>
      </p:sp>
    </p:spTree>
    <p:extLst>
      <p:ext uri="{BB962C8B-B14F-4D97-AF65-F5344CB8AC3E}">
        <p14:creationId xmlns:p14="http://schemas.microsoft.com/office/powerpoint/2010/main" val="2335009215"/>
      </p:ext>
    </p:extLst>
  </p:cSld>
  <p:clrMapOvr>
    <a:masterClrMapping/>
  </p:clrMapOvr>
  <mc:AlternateContent xmlns:mc="http://schemas.openxmlformats.org/markup-compatibility/2006" xmlns:p14="http://schemas.microsoft.com/office/powerpoint/2010/main">
    <mc:Choice Requires="p14">
      <p:transition spd="slow" p14:dur="2000" advTm="2727"/>
    </mc:Choice>
    <mc:Fallback xmlns="">
      <p:transition spd="slow" advTm="272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31F8-DAFD-46E4-8055-786EEC4B0C28}"/>
              </a:ext>
            </a:extLst>
          </p:cNvPr>
          <p:cNvSpPr>
            <a:spLocks noGrp="1"/>
          </p:cNvSpPr>
          <p:nvPr>
            <p:ph type="title"/>
          </p:nvPr>
        </p:nvSpPr>
        <p:spPr/>
        <p:txBody>
          <a:bodyPr/>
          <a:lstStyle/>
          <a:p>
            <a:r>
              <a:rPr lang="en-US" b="1" dirty="0"/>
              <a:t>CONCEPTUAL DESIGN</a:t>
            </a:r>
            <a:endParaRPr lang="en-IN" b="1" dirty="0"/>
          </a:p>
        </p:txBody>
      </p:sp>
      <p:sp>
        <p:nvSpPr>
          <p:cNvPr id="3" name="Content Placeholder 2">
            <a:extLst>
              <a:ext uri="{FF2B5EF4-FFF2-40B4-BE49-F238E27FC236}">
                <a16:creationId xmlns:a16="http://schemas.microsoft.com/office/drawing/2014/main" id="{B4A5FAC7-4B38-4F02-B758-357711A44DF2}"/>
              </a:ext>
            </a:extLst>
          </p:cNvPr>
          <p:cNvSpPr>
            <a:spLocks noGrp="1"/>
          </p:cNvSpPr>
          <p:nvPr>
            <p:ph idx="1"/>
          </p:nvPr>
        </p:nvSpPr>
        <p:spPr>
          <a:xfrm>
            <a:off x="913795" y="1662927"/>
            <a:ext cx="10353762" cy="5091834"/>
          </a:xfrm>
        </p:spPr>
        <p:txBody>
          <a:bodyPr>
            <a:normAutofit/>
          </a:bodyPr>
          <a:lstStyle/>
          <a:p>
            <a:r>
              <a:rPr lang="en-US" sz="3600" b="1" dirty="0"/>
              <a:t>MATERIALS</a:t>
            </a:r>
            <a:r>
              <a:rPr lang="en-US" sz="3600" dirty="0"/>
              <a:t>:</a:t>
            </a:r>
            <a:endParaRPr lang="en-US" sz="2900" b="1" dirty="0"/>
          </a:p>
          <a:p>
            <a:pPr lvl="4"/>
            <a:r>
              <a:rPr lang="en-US" sz="2500" b="1" dirty="0"/>
              <a:t>FABRICATION</a:t>
            </a:r>
          </a:p>
          <a:p>
            <a:pPr lvl="7"/>
            <a:r>
              <a:rPr lang="en-IN" sz="1800" dirty="0">
                <a:effectLst/>
              </a:rPr>
              <a:t>Aluminium Sheet (29.5 x 22.3 cm)</a:t>
            </a:r>
          </a:p>
          <a:p>
            <a:pPr lvl="7"/>
            <a:r>
              <a:rPr lang="en-IN" sz="1800" dirty="0">
                <a:effectLst/>
              </a:rPr>
              <a:t>Wheel  ( Diameter: 7cm, width: 2cm ; Shaft hole: 6mm )</a:t>
            </a:r>
          </a:p>
          <a:p>
            <a:pPr lvl="7"/>
            <a:r>
              <a:rPr lang="en-IN" sz="1800" dirty="0">
                <a:effectLst/>
              </a:rPr>
              <a:t>Nut and Bolt</a:t>
            </a:r>
          </a:p>
          <a:p>
            <a:pPr lvl="7"/>
            <a:endParaRPr lang="en-US" sz="1800" dirty="0"/>
          </a:p>
          <a:p>
            <a:pPr marL="1371600" lvl="3" indent="0">
              <a:buNone/>
            </a:pPr>
            <a:endParaRPr lang="en-US" sz="1500" dirty="0"/>
          </a:p>
          <a:p>
            <a:pPr lvl="3"/>
            <a:endParaRPr lang="en-US" sz="1100" dirty="0"/>
          </a:p>
          <a:p>
            <a:pPr marL="0" indent="0">
              <a:buNone/>
            </a:pPr>
            <a:r>
              <a:rPr lang="en-IN" dirty="0"/>
              <a:t>		</a:t>
            </a:r>
          </a:p>
          <a:p>
            <a:endParaRPr lang="en-IN" dirty="0"/>
          </a:p>
        </p:txBody>
      </p:sp>
    </p:spTree>
    <p:extLst>
      <p:ext uri="{BB962C8B-B14F-4D97-AF65-F5344CB8AC3E}">
        <p14:creationId xmlns:p14="http://schemas.microsoft.com/office/powerpoint/2010/main" val="465635932"/>
      </p:ext>
    </p:extLst>
  </p:cSld>
  <p:clrMapOvr>
    <a:masterClrMapping/>
  </p:clrMapOvr>
  <mc:AlternateContent xmlns:mc="http://schemas.openxmlformats.org/markup-compatibility/2006" xmlns:p14="http://schemas.microsoft.com/office/powerpoint/2010/main">
    <mc:Choice Requires="p14">
      <p:transition spd="slow" p14:dur="2000" advTm="2746"/>
    </mc:Choice>
    <mc:Fallback xmlns="">
      <p:transition spd="slow" advTm="274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8BD8-AFFC-4309-88C8-53C53D051FB3}"/>
              </a:ext>
            </a:extLst>
          </p:cNvPr>
          <p:cNvSpPr>
            <a:spLocks noGrp="1"/>
          </p:cNvSpPr>
          <p:nvPr>
            <p:ph type="title"/>
          </p:nvPr>
        </p:nvSpPr>
        <p:spPr>
          <a:xfrm>
            <a:off x="951895" y="365761"/>
            <a:ext cx="8976965" cy="723900"/>
          </a:xfrm>
        </p:spPr>
        <p:txBody>
          <a:bodyPr/>
          <a:lstStyle/>
          <a:p>
            <a:r>
              <a:rPr lang="en-US" sz="3600" dirty="0"/>
              <a:t>ELECTRICAL COMPONENETS:</a:t>
            </a:r>
            <a:endParaRPr lang="en-IN" dirty="0"/>
          </a:p>
        </p:txBody>
      </p:sp>
      <p:graphicFrame>
        <p:nvGraphicFramePr>
          <p:cNvPr id="5" name="Content Placeholder 4">
            <a:extLst>
              <a:ext uri="{FF2B5EF4-FFF2-40B4-BE49-F238E27FC236}">
                <a16:creationId xmlns:a16="http://schemas.microsoft.com/office/drawing/2014/main" id="{AD7EFAFE-68B1-41A8-A21A-D2688AF3CC9D}"/>
              </a:ext>
            </a:extLst>
          </p:cNvPr>
          <p:cNvGraphicFramePr>
            <a:graphicFrameLocks noGrp="1"/>
          </p:cNvGraphicFramePr>
          <p:nvPr>
            <p:ph idx="1"/>
            <p:extLst>
              <p:ext uri="{D42A27DB-BD31-4B8C-83A1-F6EECF244321}">
                <p14:modId xmlns:p14="http://schemas.microsoft.com/office/powerpoint/2010/main" val="1092815337"/>
              </p:ext>
            </p:extLst>
          </p:nvPr>
        </p:nvGraphicFramePr>
        <p:xfrm>
          <a:off x="487680" y="1417320"/>
          <a:ext cx="10353156" cy="4716585"/>
        </p:xfrm>
        <a:graphic>
          <a:graphicData uri="http://schemas.openxmlformats.org/drawingml/2006/table">
            <a:tbl>
              <a:tblPr firstRow="1" bandRow="1">
                <a:tableStyleId>{2D5ABB26-0587-4C30-8999-92F81FD0307C}</a:tableStyleId>
              </a:tblPr>
              <a:tblGrid>
                <a:gridCol w="5176578">
                  <a:extLst>
                    <a:ext uri="{9D8B030D-6E8A-4147-A177-3AD203B41FA5}">
                      <a16:colId xmlns:a16="http://schemas.microsoft.com/office/drawing/2014/main" val="1826879718"/>
                    </a:ext>
                  </a:extLst>
                </a:gridCol>
                <a:gridCol w="5176578">
                  <a:extLst>
                    <a:ext uri="{9D8B030D-6E8A-4147-A177-3AD203B41FA5}">
                      <a16:colId xmlns:a16="http://schemas.microsoft.com/office/drawing/2014/main" val="831805443"/>
                    </a:ext>
                  </a:extLst>
                </a:gridCol>
              </a:tblGrid>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DC Motor: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Output RPM: 100 rpm</a:t>
                      </a:r>
                    </a:p>
                  </a:txBody>
                  <a:tcPr/>
                </a:tc>
                <a:extLst>
                  <a:ext uri="{0D108BD9-81ED-4DB2-BD59-A6C34878D82A}">
                    <a16:rowId xmlns:a16="http://schemas.microsoft.com/office/drawing/2014/main" val="4167962415"/>
                  </a:ext>
                </a:extLst>
              </a:tr>
              <a:tr h="345245">
                <a:tc>
                  <a:txBody>
                    <a:bodyPr/>
                    <a:lstStyle/>
                    <a:p>
                      <a:endParaRPr lang="en-IN"/>
                    </a:p>
                  </a:txBody>
                  <a:tcPr/>
                </a:tc>
                <a:tc>
                  <a:txBody>
                    <a:bodyPr/>
                    <a:lstStyle/>
                    <a:p>
                      <a:pPr lvl="0"/>
                      <a:r>
                        <a:rPr lang="en-IN" sz="1800" kern="1200" dirty="0">
                          <a:solidFill>
                            <a:schemeClr val="tx1"/>
                          </a:solidFill>
                          <a:effectLst/>
                          <a:latin typeface="+mn-lt"/>
                          <a:ea typeface="+mn-ea"/>
                          <a:cs typeface="+mn-cs"/>
                        </a:rPr>
                        <a:t>Input Voltage: 6-12 V</a:t>
                      </a:r>
                    </a:p>
                  </a:txBody>
                  <a:tcPr/>
                </a:tc>
                <a:extLst>
                  <a:ext uri="{0D108BD9-81ED-4DB2-BD59-A6C34878D82A}">
                    <a16:rowId xmlns:a16="http://schemas.microsoft.com/office/drawing/2014/main" val="460755883"/>
                  </a:ext>
                </a:extLst>
              </a:tr>
              <a:tr h="345245">
                <a:tc>
                  <a:txBody>
                    <a:bodyPr/>
                    <a:lstStyle/>
                    <a:p>
                      <a:endParaRPr lang="en-IN"/>
                    </a:p>
                  </a:txBody>
                  <a:tcPr/>
                </a:tc>
                <a:tc>
                  <a:txBody>
                    <a:bodyPr/>
                    <a:lstStyle/>
                    <a:p>
                      <a:pPr lvl="0"/>
                      <a:r>
                        <a:rPr lang="en-IN" sz="1800" kern="1200" dirty="0">
                          <a:solidFill>
                            <a:schemeClr val="tx1"/>
                          </a:solidFill>
                          <a:effectLst/>
                          <a:latin typeface="+mn-lt"/>
                          <a:ea typeface="+mn-ea"/>
                          <a:cs typeface="+mn-cs"/>
                        </a:rPr>
                        <a:t>Stall Current: 500 - 600 mA</a:t>
                      </a:r>
                    </a:p>
                  </a:txBody>
                  <a:tcPr/>
                </a:tc>
                <a:extLst>
                  <a:ext uri="{0D108BD9-81ED-4DB2-BD59-A6C34878D82A}">
                    <a16:rowId xmlns:a16="http://schemas.microsoft.com/office/drawing/2014/main" val="2011279984"/>
                  </a:ext>
                </a:extLst>
              </a:tr>
              <a:tr h="345245">
                <a:tc>
                  <a:txBody>
                    <a:bodyPr/>
                    <a:lstStyle/>
                    <a:p>
                      <a:endParaRPr lang="en-IN"/>
                    </a:p>
                  </a:txBody>
                  <a:tcPr/>
                </a:tc>
                <a:tc>
                  <a:txBody>
                    <a:bodyPr/>
                    <a:lstStyle/>
                    <a:p>
                      <a:pPr lvl="0"/>
                      <a:r>
                        <a:rPr lang="en-IN" sz="1800" kern="1200" dirty="0">
                          <a:solidFill>
                            <a:schemeClr val="tx1"/>
                          </a:solidFill>
                          <a:effectLst/>
                          <a:latin typeface="+mn-lt"/>
                          <a:ea typeface="+mn-ea"/>
                          <a:cs typeface="+mn-cs"/>
                        </a:rPr>
                        <a:t>Shaft length: 2.4 cm</a:t>
                      </a:r>
                    </a:p>
                  </a:txBody>
                  <a:tcPr/>
                </a:tc>
                <a:extLst>
                  <a:ext uri="{0D108BD9-81ED-4DB2-BD59-A6C34878D82A}">
                    <a16:rowId xmlns:a16="http://schemas.microsoft.com/office/drawing/2014/main" val="2227980349"/>
                  </a:ext>
                </a:extLst>
              </a:tr>
              <a:tr h="367258">
                <a:tc>
                  <a:txBody>
                    <a:bodyPr/>
                    <a:lstStyle/>
                    <a:p>
                      <a:endParaRPr lang="en-IN"/>
                    </a:p>
                  </a:txBody>
                  <a:tcPr/>
                </a:tc>
                <a:tc>
                  <a:txBody>
                    <a:bodyPr/>
                    <a:lstStyle/>
                    <a:p>
                      <a:pPr lvl="0"/>
                      <a:r>
                        <a:rPr lang="en-IN" sz="1800" kern="1200" dirty="0">
                          <a:solidFill>
                            <a:schemeClr val="tx1"/>
                          </a:solidFill>
                          <a:effectLst/>
                          <a:latin typeface="+mn-lt"/>
                          <a:ea typeface="+mn-ea"/>
                          <a:cs typeface="+mn-cs"/>
                        </a:rPr>
                        <a:t>Shaft diameter: 6mm with internal hole</a:t>
                      </a:r>
                    </a:p>
                  </a:txBody>
                  <a:tcPr/>
                </a:tc>
                <a:extLst>
                  <a:ext uri="{0D108BD9-81ED-4DB2-BD59-A6C34878D82A}">
                    <a16:rowId xmlns:a16="http://schemas.microsoft.com/office/drawing/2014/main" val="386354553"/>
                  </a:ext>
                </a:extLst>
              </a:tr>
              <a:tr h="430302">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Motor weight: ~100gms</a:t>
                      </a:r>
                    </a:p>
                  </a:txBody>
                  <a:tcPr/>
                </a:tc>
                <a:extLst>
                  <a:ext uri="{0D108BD9-81ED-4DB2-BD59-A6C34878D82A}">
                    <a16:rowId xmlns:a16="http://schemas.microsoft.com/office/drawing/2014/main" val="3559996951"/>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Arduino Uno R3:</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Microcontroller:  ATmega328</a:t>
                      </a:r>
                    </a:p>
                  </a:txBody>
                  <a:tcPr/>
                </a:tc>
                <a:extLst>
                  <a:ext uri="{0D108BD9-81ED-4DB2-BD59-A6C34878D82A}">
                    <a16:rowId xmlns:a16="http://schemas.microsoft.com/office/drawing/2014/main" val="32938100"/>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Operating Voltage: 5V</a:t>
                      </a:r>
                    </a:p>
                  </a:txBody>
                  <a:tcPr/>
                </a:tc>
                <a:extLst>
                  <a:ext uri="{0D108BD9-81ED-4DB2-BD59-A6C34878D82A}">
                    <a16:rowId xmlns:a16="http://schemas.microsoft.com/office/drawing/2014/main" val="3556571661"/>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Input Voltage (recommended):  7-12V</a:t>
                      </a:r>
                    </a:p>
                  </a:txBody>
                  <a:tcPr/>
                </a:tc>
                <a:extLst>
                  <a:ext uri="{0D108BD9-81ED-4DB2-BD59-A6C34878D82A}">
                    <a16:rowId xmlns:a16="http://schemas.microsoft.com/office/drawing/2014/main" val="2948762484"/>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Clock Speed: 16 MHz</a:t>
                      </a:r>
                    </a:p>
                  </a:txBody>
                  <a:tcPr/>
                </a:tc>
                <a:extLst>
                  <a:ext uri="{0D108BD9-81ED-4DB2-BD59-A6C34878D82A}">
                    <a16:rowId xmlns:a16="http://schemas.microsoft.com/office/drawing/2014/main" val="1418736117"/>
                  </a:ext>
                </a:extLst>
              </a:tr>
              <a:tr h="62718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t>DC Current per I/O Pin: 40 mA</a:t>
                      </a:r>
                      <a:endParaRPr lang="en-US" sz="1800" dirty="0"/>
                    </a:p>
                  </a:txBody>
                  <a:tcPr/>
                </a:tc>
                <a:extLst>
                  <a:ext uri="{0D108BD9-81ED-4DB2-BD59-A6C34878D82A}">
                    <a16:rowId xmlns:a16="http://schemas.microsoft.com/office/drawing/2014/main" val="2125137015"/>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Power Distribution Board Version 2:</a:t>
                      </a:r>
                      <a:endParaRPr lang="en-US" sz="1800" b="1" dirty="0"/>
                    </a:p>
                  </a:txBody>
                  <a:tcPr/>
                </a:tc>
                <a:tc>
                  <a:txBody>
                    <a:bodyPr/>
                    <a:lstStyle/>
                    <a:p>
                      <a:r>
                        <a:rPr lang="en-IN" dirty="0"/>
                        <a:t>Input voltage: 12v</a:t>
                      </a:r>
                    </a:p>
                  </a:txBody>
                  <a:tcPr/>
                </a:tc>
                <a:extLst>
                  <a:ext uri="{0D108BD9-81ED-4DB2-BD59-A6C34878D82A}">
                    <a16:rowId xmlns:a16="http://schemas.microsoft.com/office/drawing/2014/main" val="3903244465"/>
                  </a:ext>
                </a:extLst>
              </a:tr>
            </a:tbl>
          </a:graphicData>
        </a:graphic>
      </p:graphicFrame>
    </p:spTree>
    <p:extLst>
      <p:ext uri="{BB962C8B-B14F-4D97-AF65-F5344CB8AC3E}">
        <p14:creationId xmlns:p14="http://schemas.microsoft.com/office/powerpoint/2010/main" val="419948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B5260-DE7D-47BA-A7E1-1E7DBFEABDEE}"/>
              </a:ext>
            </a:extLst>
          </p:cNvPr>
          <p:cNvSpPr>
            <a:spLocks noGrp="1"/>
          </p:cNvSpPr>
          <p:nvPr>
            <p:ph idx="1"/>
          </p:nvPr>
        </p:nvSpPr>
        <p:spPr>
          <a:xfrm>
            <a:off x="2431895" y="1769387"/>
            <a:ext cx="7611265" cy="5020034"/>
          </a:xfrm>
        </p:spPr>
        <p:txBody>
          <a:bodyPr>
            <a:normAutofit/>
          </a:bodyPr>
          <a:lstStyle/>
          <a:p>
            <a:pPr marL="0" indent="0">
              <a:buNone/>
            </a:pPr>
            <a:r>
              <a:rPr lang="en-IN" sz="1800" b="1" dirty="0"/>
              <a:t>CIRCUIT:			</a:t>
            </a:r>
            <a:r>
              <a:rPr lang="en-IN" dirty="0"/>
              <a:t>Arduino </a:t>
            </a:r>
            <a:r>
              <a:rPr lang="en-IN" sz="1800" dirty="0"/>
              <a:t>UNO R3</a:t>
            </a:r>
          </a:p>
          <a:p>
            <a:pPr marL="914400" lvl="2" indent="0">
              <a:buNone/>
            </a:pPr>
            <a:r>
              <a:rPr lang="en-IN" dirty="0"/>
              <a:t>			</a:t>
            </a:r>
            <a:r>
              <a:rPr lang="en-IN" sz="1800" dirty="0"/>
              <a:t>Servo motor</a:t>
            </a:r>
          </a:p>
          <a:p>
            <a:pPr marL="914400" lvl="2" indent="0">
              <a:buNone/>
            </a:pPr>
            <a:r>
              <a:rPr lang="en-IN" sz="1800" dirty="0"/>
              <a:t>			Power Distribution Board</a:t>
            </a:r>
          </a:p>
          <a:p>
            <a:pPr marL="914400" lvl="2" indent="0">
              <a:buNone/>
            </a:pPr>
            <a:r>
              <a:rPr lang="en-IN" sz="1800" dirty="0"/>
              <a:t>			Jumper Wires</a:t>
            </a:r>
          </a:p>
          <a:p>
            <a:pPr marL="914400" lvl="2" indent="0">
              <a:buNone/>
            </a:pPr>
            <a:r>
              <a:rPr lang="en-IN" sz="1800" dirty="0"/>
              <a:t>			Battery(12v)</a:t>
            </a:r>
          </a:p>
          <a:p>
            <a:pPr marL="914400" lvl="2" indent="0">
              <a:buNone/>
            </a:pPr>
            <a:r>
              <a:rPr lang="en-IN" sz="1800" dirty="0"/>
              <a:t>			Ultrasonic sensors</a:t>
            </a:r>
          </a:p>
          <a:p>
            <a:pPr marL="914400" lvl="2" indent="0">
              <a:buNone/>
            </a:pPr>
            <a:endParaRPr lang="en-IN" dirty="0"/>
          </a:p>
          <a:p>
            <a:pPr marL="0" indent="0">
              <a:buNone/>
            </a:pPr>
            <a:r>
              <a:rPr lang="en-IN" sz="1800" b="1" dirty="0"/>
              <a:t>SOFTWARE:</a:t>
            </a:r>
            <a:r>
              <a:rPr lang="en-IN" b="1" dirty="0"/>
              <a:t>			</a:t>
            </a:r>
            <a:r>
              <a:rPr lang="en-IN" sz="1800" dirty="0"/>
              <a:t>Python 3.7 IDE</a:t>
            </a:r>
          </a:p>
          <a:p>
            <a:pPr marL="914400" lvl="2" indent="0">
              <a:buNone/>
            </a:pPr>
            <a:r>
              <a:rPr lang="en-IN" dirty="0"/>
              <a:t>			</a:t>
            </a:r>
            <a:r>
              <a:rPr lang="en-IN" sz="1800" dirty="0"/>
              <a:t>IP Webcam App</a:t>
            </a:r>
          </a:p>
          <a:p>
            <a:pPr marL="914400" lvl="2" indent="0">
              <a:buNone/>
            </a:pPr>
            <a:r>
              <a:rPr lang="en-IN" sz="1800" dirty="0"/>
              <a:t>			Arduino</a:t>
            </a:r>
          </a:p>
          <a:p>
            <a:pPr marL="914400" lvl="2" indent="0">
              <a:buNone/>
            </a:pPr>
            <a:r>
              <a:rPr lang="en-IN" sz="1800" dirty="0"/>
              <a:t>			Windows 10</a:t>
            </a:r>
          </a:p>
          <a:p>
            <a:pPr marL="914400" lvl="2" indent="0">
              <a:buNone/>
            </a:pPr>
            <a:endParaRPr lang="en-IN" dirty="0"/>
          </a:p>
          <a:p>
            <a:pPr marL="0" indent="0">
              <a:buNone/>
            </a:pPr>
            <a:endParaRPr lang="en-IN" dirty="0"/>
          </a:p>
        </p:txBody>
      </p:sp>
      <p:sp>
        <p:nvSpPr>
          <p:cNvPr id="2" name="TextBox 1">
            <a:extLst>
              <a:ext uri="{FF2B5EF4-FFF2-40B4-BE49-F238E27FC236}">
                <a16:creationId xmlns:a16="http://schemas.microsoft.com/office/drawing/2014/main" id="{D4E0B980-0249-4DCA-9118-F555A9E3FB6B}"/>
              </a:ext>
            </a:extLst>
          </p:cNvPr>
          <p:cNvSpPr txBox="1"/>
          <p:nvPr/>
        </p:nvSpPr>
        <p:spPr>
          <a:xfrm>
            <a:off x="3055620" y="571500"/>
            <a:ext cx="5326380" cy="523220"/>
          </a:xfrm>
          <a:prstGeom prst="rect">
            <a:avLst/>
          </a:prstGeom>
          <a:noFill/>
        </p:spPr>
        <p:txBody>
          <a:bodyPr wrap="square" rtlCol="0">
            <a:spAutoFit/>
          </a:bodyPr>
          <a:lstStyle/>
          <a:p>
            <a:pPr algn="ctr"/>
            <a:r>
              <a:rPr lang="en-IN" sz="2800" b="1" dirty="0"/>
              <a:t>OTHER COMPONENTS</a:t>
            </a:r>
            <a:r>
              <a:rPr lang="en-IN" sz="2800" dirty="0"/>
              <a:t>:</a:t>
            </a:r>
          </a:p>
        </p:txBody>
      </p:sp>
    </p:spTree>
    <p:extLst>
      <p:ext uri="{BB962C8B-B14F-4D97-AF65-F5344CB8AC3E}">
        <p14:creationId xmlns:p14="http://schemas.microsoft.com/office/powerpoint/2010/main" val="328951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42-BF6B-4414-9EA3-75FED125FFAB}"/>
              </a:ext>
            </a:extLst>
          </p:cNvPr>
          <p:cNvSpPr>
            <a:spLocks noGrp="1"/>
          </p:cNvSpPr>
          <p:nvPr>
            <p:ph type="title"/>
          </p:nvPr>
        </p:nvSpPr>
        <p:spPr>
          <a:xfrm>
            <a:off x="919119" y="232095"/>
            <a:ext cx="10353761" cy="1326321"/>
          </a:xfrm>
        </p:spPr>
        <p:txBody>
          <a:bodyPr/>
          <a:lstStyle/>
          <a:p>
            <a:r>
              <a:rPr lang="en-US" dirty="0"/>
              <a:t>COMPONENTS</a:t>
            </a:r>
            <a:endParaRPr lang="en-IN" dirty="0"/>
          </a:p>
        </p:txBody>
      </p:sp>
      <p:sp>
        <p:nvSpPr>
          <p:cNvPr id="24" name="TextBox 23">
            <a:extLst>
              <a:ext uri="{FF2B5EF4-FFF2-40B4-BE49-F238E27FC236}">
                <a16:creationId xmlns:a16="http://schemas.microsoft.com/office/drawing/2014/main" id="{24DCE552-C72E-4CB4-922D-350A70601260}"/>
              </a:ext>
            </a:extLst>
          </p:cNvPr>
          <p:cNvSpPr txBox="1"/>
          <p:nvPr/>
        </p:nvSpPr>
        <p:spPr>
          <a:xfrm>
            <a:off x="2040340" y="2073541"/>
            <a:ext cx="1057012" cy="369332"/>
          </a:xfrm>
          <a:prstGeom prst="rect">
            <a:avLst/>
          </a:prstGeom>
          <a:noFill/>
        </p:spPr>
        <p:txBody>
          <a:bodyPr wrap="square" rtlCol="0">
            <a:spAutoFit/>
          </a:bodyPr>
          <a:lstStyle/>
          <a:p>
            <a:r>
              <a:rPr lang="en-US" dirty="0"/>
              <a:t>WHEEL</a:t>
            </a:r>
            <a:endParaRPr lang="en-IN" dirty="0"/>
          </a:p>
        </p:txBody>
      </p:sp>
      <p:sp>
        <p:nvSpPr>
          <p:cNvPr id="39" name="TextBox 38">
            <a:extLst>
              <a:ext uri="{FF2B5EF4-FFF2-40B4-BE49-F238E27FC236}">
                <a16:creationId xmlns:a16="http://schemas.microsoft.com/office/drawing/2014/main" id="{7F288E2D-6447-4763-A5E0-98D87727CE08}"/>
              </a:ext>
            </a:extLst>
          </p:cNvPr>
          <p:cNvSpPr txBox="1"/>
          <p:nvPr/>
        </p:nvSpPr>
        <p:spPr>
          <a:xfrm>
            <a:off x="1656588" y="3950914"/>
            <a:ext cx="1795244" cy="369332"/>
          </a:xfrm>
          <a:prstGeom prst="rect">
            <a:avLst/>
          </a:prstGeom>
          <a:noFill/>
        </p:spPr>
        <p:txBody>
          <a:bodyPr wrap="square" rtlCol="0">
            <a:spAutoFit/>
          </a:bodyPr>
          <a:lstStyle/>
          <a:p>
            <a:r>
              <a:rPr lang="en-US" dirty="0"/>
              <a:t>BATTERY(12V)</a:t>
            </a:r>
            <a:endParaRPr lang="en-IN" dirty="0"/>
          </a:p>
        </p:txBody>
      </p:sp>
      <p:sp>
        <p:nvSpPr>
          <p:cNvPr id="40" name="TextBox 39">
            <a:extLst>
              <a:ext uri="{FF2B5EF4-FFF2-40B4-BE49-F238E27FC236}">
                <a16:creationId xmlns:a16="http://schemas.microsoft.com/office/drawing/2014/main" id="{E6C458D7-6F7F-42A1-BEDD-AFB257425726}"/>
              </a:ext>
            </a:extLst>
          </p:cNvPr>
          <p:cNvSpPr txBox="1"/>
          <p:nvPr/>
        </p:nvSpPr>
        <p:spPr>
          <a:xfrm>
            <a:off x="8512847" y="1419348"/>
            <a:ext cx="1518407" cy="646331"/>
          </a:xfrm>
          <a:prstGeom prst="rect">
            <a:avLst/>
          </a:prstGeom>
          <a:noFill/>
        </p:spPr>
        <p:txBody>
          <a:bodyPr wrap="square" rtlCol="0">
            <a:spAutoFit/>
          </a:bodyPr>
          <a:lstStyle/>
          <a:p>
            <a:r>
              <a:rPr lang="en-US" dirty="0"/>
              <a:t>ARDUINO UNO R3</a:t>
            </a:r>
            <a:endParaRPr lang="en-IN" dirty="0"/>
          </a:p>
        </p:txBody>
      </p:sp>
      <p:sp>
        <p:nvSpPr>
          <p:cNvPr id="42" name="TextBox 41">
            <a:extLst>
              <a:ext uri="{FF2B5EF4-FFF2-40B4-BE49-F238E27FC236}">
                <a16:creationId xmlns:a16="http://schemas.microsoft.com/office/drawing/2014/main" id="{07940321-B550-4795-BBF4-C84053EE8900}"/>
              </a:ext>
            </a:extLst>
          </p:cNvPr>
          <p:cNvSpPr txBox="1"/>
          <p:nvPr/>
        </p:nvSpPr>
        <p:spPr>
          <a:xfrm>
            <a:off x="1458593" y="2543532"/>
            <a:ext cx="2483141" cy="923330"/>
          </a:xfrm>
          <a:prstGeom prst="rect">
            <a:avLst/>
          </a:prstGeom>
          <a:noFill/>
        </p:spPr>
        <p:txBody>
          <a:bodyPr wrap="square" rtlCol="0">
            <a:spAutoFit/>
          </a:bodyPr>
          <a:lstStyle/>
          <a:p>
            <a:r>
              <a:rPr lang="en-US" dirty="0"/>
              <a:t>POWER DISTRIBUTION BOARD  VERSION 2</a:t>
            </a:r>
            <a:endParaRPr lang="en-IN" dirty="0"/>
          </a:p>
        </p:txBody>
      </p:sp>
      <p:cxnSp>
        <p:nvCxnSpPr>
          <p:cNvPr id="45" name="Straight Arrow Connector 44">
            <a:extLst>
              <a:ext uri="{FF2B5EF4-FFF2-40B4-BE49-F238E27FC236}">
                <a16:creationId xmlns:a16="http://schemas.microsoft.com/office/drawing/2014/main" id="{8608FB0F-A081-41A8-8634-446FEAADF022}"/>
              </a:ext>
            </a:extLst>
          </p:cNvPr>
          <p:cNvCxnSpPr>
            <a:cxnSpLocks/>
          </p:cNvCxnSpPr>
          <p:nvPr/>
        </p:nvCxnSpPr>
        <p:spPr>
          <a:xfrm>
            <a:off x="8867163" y="5536734"/>
            <a:ext cx="20133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8FD7679-E163-40BF-ACB9-8D21FC2D034E}"/>
              </a:ext>
            </a:extLst>
          </p:cNvPr>
          <p:cNvSpPr txBox="1"/>
          <p:nvPr/>
        </p:nvSpPr>
        <p:spPr>
          <a:xfrm>
            <a:off x="8678104" y="3272299"/>
            <a:ext cx="2055303" cy="923330"/>
          </a:xfrm>
          <a:prstGeom prst="rect">
            <a:avLst/>
          </a:prstGeom>
          <a:noFill/>
        </p:spPr>
        <p:txBody>
          <a:bodyPr wrap="square" rtlCol="0">
            <a:spAutoFit/>
          </a:bodyPr>
          <a:lstStyle/>
          <a:p>
            <a:r>
              <a:rPr lang="en-US" dirty="0"/>
              <a:t>SIDE COLLISION PREVENTION SENSOR</a:t>
            </a:r>
            <a:endParaRPr lang="en-IN" dirty="0"/>
          </a:p>
        </p:txBody>
      </p:sp>
      <p:pic>
        <p:nvPicPr>
          <p:cNvPr id="14" name="Content Placeholder 13">
            <a:extLst>
              <a:ext uri="{FF2B5EF4-FFF2-40B4-BE49-F238E27FC236}">
                <a16:creationId xmlns:a16="http://schemas.microsoft.com/office/drawing/2014/main" id="{6E75E4F9-E70F-43F9-8EB7-991E3BB23A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8314" y="1368796"/>
            <a:ext cx="3518221" cy="4690961"/>
          </a:xfrm>
        </p:spPr>
      </p:pic>
      <p:cxnSp>
        <p:nvCxnSpPr>
          <p:cNvPr id="30" name="Straight Arrow Connector 29">
            <a:extLst>
              <a:ext uri="{FF2B5EF4-FFF2-40B4-BE49-F238E27FC236}">
                <a16:creationId xmlns:a16="http://schemas.microsoft.com/office/drawing/2014/main" id="{7ACE71CB-59C1-4B5B-A242-AEF4AABF6F2E}"/>
              </a:ext>
            </a:extLst>
          </p:cNvPr>
          <p:cNvCxnSpPr>
            <a:cxnSpLocks/>
          </p:cNvCxnSpPr>
          <p:nvPr/>
        </p:nvCxnSpPr>
        <p:spPr>
          <a:xfrm flipH="1">
            <a:off x="2990675" y="2281806"/>
            <a:ext cx="153099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466F5F-F0B7-4B8A-8D38-DCCE586A4273}"/>
              </a:ext>
            </a:extLst>
          </p:cNvPr>
          <p:cNvCxnSpPr/>
          <p:nvPr/>
        </p:nvCxnSpPr>
        <p:spPr>
          <a:xfrm flipV="1">
            <a:off x="6702804" y="2028180"/>
            <a:ext cx="2214693" cy="11848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6937DA-F6A3-421E-A6BB-FC08D8FDD03C}"/>
              </a:ext>
            </a:extLst>
          </p:cNvPr>
          <p:cNvCxnSpPr>
            <a:cxnSpLocks/>
          </p:cNvCxnSpPr>
          <p:nvPr/>
        </p:nvCxnSpPr>
        <p:spPr>
          <a:xfrm>
            <a:off x="7155809" y="3605940"/>
            <a:ext cx="14072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A7DCFC5-2C6A-48A1-A2EE-E01167EC497B}"/>
              </a:ext>
            </a:extLst>
          </p:cNvPr>
          <p:cNvCxnSpPr>
            <a:cxnSpLocks/>
          </p:cNvCxnSpPr>
          <p:nvPr/>
        </p:nvCxnSpPr>
        <p:spPr>
          <a:xfrm flipH="1">
            <a:off x="3362341" y="4135580"/>
            <a:ext cx="189500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40E4FD-E943-458E-A0C2-B52B8C7112E9}"/>
              </a:ext>
            </a:extLst>
          </p:cNvPr>
          <p:cNvCxnSpPr/>
          <p:nvPr/>
        </p:nvCxnSpPr>
        <p:spPr>
          <a:xfrm flipH="1">
            <a:off x="3133287" y="3036815"/>
            <a:ext cx="235311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16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C70000-8960-4526-BB37-DDBF65BAF9A5}"/>
              </a:ext>
            </a:extLst>
          </p:cNvPr>
          <p:cNvSpPr>
            <a:spLocks noGrp="1"/>
          </p:cNvSpPr>
          <p:nvPr>
            <p:ph type="title"/>
          </p:nvPr>
        </p:nvSpPr>
        <p:spPr/>
        <p:txBody>
          <a:bodyPr/>
          <a:lstStyle/>
          <a:p>
            <a:r>
              <a:rPr lang="en-IN" dirty="0"/>
              <a:t>Working Mechanism</a:t>
            </a:r>
          </a:p>
        </p:txBody>
      </p:sp>
      <p:sp>
        <p:nvSpPr>
          <p:cNvPr id="5" name="Content Placeholder 4">
            <a:extLst>
              <a:ext uri="{FF2B5EF4-FFF2-40B4-BE49-F238E27FC236}">
                <a16:creationId xmlns:a16="http://schemas.microsoft.com/office/drawing/2014/main" id="{DCF19963-879A-4C6F-AFFD-0863385247F6}"/>
              </a:ext>
            </a:extLst>
          </p:cNvPr>
          <p:cNvSpPr>
            <a:spLocks noGrp="1"/>
          </p:cNvSpPr>
          <p:nvPr>
            <p:ph idx="1"/>
          </p:nvPr>
        </p:nvSpPr>
        <p:spPr>
          <a:xfrm>
            <a:off x="525378" y="1945941"/>
            <a:ext cx="10515600" cy="4351338"/>
          </a:xfrm>
        </p:spPr>
        <p:txBody>
          <a:bodyPr>
            <a:normAutofit/>
          </a:bodyPr>
          <a:lstStyle/>
          <a:p>
            <a:pPr lvl="0"/>
            <a:r>
              <a:rPr lang="en-US" dirty="0"/>
              <a:t>This robot is a gesture controlled one which can be controlled from anywhere by the help of internet of things aka IOT.</a:t>
            </a:r>
          </a:p>
          <a:p>
            <a:pPr lvl="0"/>
            <a:r>
              <a:rPr lang="en-US" dirty="0"/>
              <a:t>It uses a server from </a:t>
            </a:r>
            <a:r>
              <a:rPr lang="en-US" dirty="0" err="1"/>
              <a:t>Thingspeak</a:t>
            </a:r>
            <a:r>
              <a:rPr lang="en-US" dirty="0"/>
              <a:t>, to send and receive the data from modules to facilitate the gesture based communications.</a:t>
            </a:r>
            <a:endParaRPr lang="en-IN" dirty="0"/>
          </a:p>
          <a:p>
            <a:pPr lvl="0"/>
            <a:r>
              <a:rPr lang="en-US" dirty="0"/>
              <a:t> In this project a camera and a deep learning model is used for collecting data regarding our hand movements. </a:t>
            </a:r>
            <a:endParaRPr lang="en-IN" dirty="0"/>
          </a:p>
          <a:p>
            <a:pPr lvl="0"/>
            <a:r>
              <a:rPr lang="en-US" dirty="0"/>
              <a:t>It detects the gestures. This data is sent to Arduino which processes this data and decides which </a:t>
            </a:r>
            <a:r>
              <a:rPr lang="en-US" dirty="0" err="1"/>
              <a:t>diection</a:t>
            </a:r>
            <a:r>
              <a:rPr lang="en-US" dirty="0"/>
              <a:t> the vehicle should move.</a:t>
            </a:r>
            <a:endParaRPr lang="en-IN" dirty="0"/>
          </a:p>
          <a:p>
            <a:endParaRPr lang="en-IN" dirty="0"/>
          </a:p>
        </p:txBody>
      </p:sp>
    </p:spTree>
    <p:extLst>
      <p:ext uri="{BB962C8B-B14F-4D97-AF65-F5344CB8AC3E}">
        <p14:creationId xmlns:p14="http://schemas.microsoft.com/office/powerpoint/2010/main" val="3676039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4EC5C7-E714-40B3-9AFD-F38A2B62BBB7}"/>
              </a:ext>
            </a:extLst>
          </p:cNvPr>
          <p:cNvSpPr>
            <a:spLocks noGrp="1"/>
          </p:cNvSpPr>
          <p:nvPr>
            <p:ph idx="1"/>
          </p:nvPr>
        </p:nvSpPr>
        <p:spPr>
          <a:xfrm>
            <a:off x="838200" y="623926"/>
            <a:ext cx="10515600" cy="4351338"/>
          </a:xfrm>
        </p:spPr>
        <p:txBody>
          <a:bodyPr/>
          <a:lstStyle/>
          <a:p>
            <a:pPr lvl="0"/>
            <a:r>
              <a:rPr lang="en-US" dirty="0"/>
              <a:t> This data is sent to a Bluetooth module, which in turn sends this data to our android mobile which has an app made by us.</a:t>
            </a:r>
            <a:endParaRPr lang="en-IN" dirty="0"/>
          </a:p>
          <a:p>
            <a:pPr lvl="0"/>
            <a:r>
              <a:rPr lang="en-US" dirty="0"/>
              <a:t>The app has been made through MIT app inventor website. This app receives this data and sends this data to thing speak website. Thingspeak.com is a free IOT website which stores this data. </a:t>
            </a:r>
            <a:endParaRPr lang="en-IN" dirty="0"/>
          </a:p>
          <a:p>
            <a:pPr lvl="0"/>
            <a:r>
              <a:rPr lang="en-US" dirty="0"/>
              <a:t>On the receiver side, node </a:t>
            </a:r>
            <a:r>
              <a:rPr lang="en-US" dirty="0" err="1"/>
              <a:t>mcu</a:t>
            </a:r>
            <a:r>
              <a:rPr lang="en-US" dirty="0"/>
              <a:t> WI-FI module receives this data and then drives the motors through motor driving board connected to it.</a:t>
            </a:r>
            <a:endParaRPr lang="en-IN" dirty="0"/>
          </a:p>
          <a:p>
            <a:endParaRPr lang="en-IN" dirty="0"/>
          </a:p>
        </p:txBody>
      </p:sp>
    </p:spTree>
    <p:extLst>
      <p:ext uri="{BB962C8B-B14F-4D97-AF65-F5344CB8AC3E}">
        <p14:creationId xmlns:p14="http://schemas.microsoft.com/office/powerpoint/2010/main" val="51481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A403-31BB-4D28-AD07-E315A11FA783}"/>
              </a:ext>
            </a:extLst>
          </p:cNvPr>
          <p:cNvSpPr>
            <a:spLocks noGrp="1"/>
          </p:cNvSpPr>
          <p:nvPr>
            <p:ph type="title"/>
          </p:nvPr>
        </p:nvSpPr>
        <p:spPr>
          <a:xfrm>
            <a:off x="244642" y="381167"/>
            <a:ext cx="10515600" cy="1325563"/>
          </a:xfrm>
        </p:spPr>
        <p:txBody>
          <a:bodyPr/>
          <a:lstStyle/>
          <a:p>
            <a:r>
              <a:rPr lang="en-IN" dirty="0"/>
              <a:t>Methodology</a:t>
            </a:r>
          </a:p>
        </p:txBody>
      </p:sp>
      <p:sp>
        <p:nvSpPr>
          <p:cNvPr id="3" name="Content Placeholder 2">
            <a:extLst>
              <a:ext uri="{FF2B5EF4-FFF2-40B4-BE49-F238E27FC236}">
                <a16:creationId xmlns:a16="http://schemas.microsoft.com/office/drawing/2014/main" id="{F62C23A7-CC5A-4CF8-9825-252546107791}"/>
              </a:ext>
            </a:extLst>
          </p:cNvPr>
          <p:cNvSpPr>
            <a:spLocks noGrp="1"/>
          </p:cNvSpPr>
          <p:nvPr>
            <p:ph idx="1"/>
          </p:nvPr>
        </p:nvSpPr>
        <p:spPr>
          <a:xfrm>
            <a:off x="4064668" y="1979446"/>
            <a:ext cx="3741821" cy="4351338"/>
          </a:xfrm>
        </p:spPr>
        <p:txBody>
          <a:bodyPr>
            <a:normAutofit/>
          </a:bodyPr>
          <a:lstStyle/>
          <a:p>
            <a:pPr>
              <a:lnSpc>
                <a:spcPct val="200000"/>
              </a:lnSpc>
              <a:buFont typeface="Wingdings" panose="05000000000000000000" pitchFamily="2" charset="2"/>
              <a:buChar char="Ø"/>
            </a:pPr>
            <a:r>
              <a:rPr lang="en-IN" sz="2400" dirty="0"/>
              <a:t>Deep learning</a:t>
            </a:r>
          </a:p>
          <a:p>
            <a:pPr>
              <a:lnSpc>
                <a:spcPct val="200000"/>
              </a:lnSpc>
              <a:buFont typeface="Wingdings" panose="05000000000000000000" pitchFamily="2" charset="2"/>
              <a:buChar char="Ø"/>
            </a:pPr>
            <a:r>
              <a:rPr lang="en-IN" sz="2400" dirty="0"/>
              <a:t>Transmitter</a:t>
            </a:r>
          </a:p>
          <a:p>
            <a:pPr>
              <a:lnSpc>
                <a:spcPct val="200000"/>
              </a:lnSpc>
              <a:buFont typeface="Wingdings" panose="05000000000000000000" pitchFamily="2" charset="2"/>
              <a:buChar char="Ø"/>
            </a:pPr>
            <a:r>
              <a:rPr lang="en-IN" sz="2400" dirty="0"/>
              <a:t>Setting up server</a:t>
            </a:r>
          </a:p>
          <a:p>
            <a:pPr>
              <a:lnSpc>
                <a:spcPct val="200000"/>
              </a:lnSpc>
              <a:buFont typeface="Wingdings" panose="05000000000000000000" pitchFamily="2" charset="2"/>
              <a:buChar char="Ø"/>
            </a:pPr>
            <a:r>
              <a:rPr lang="en-IN" sz="2400" dirty="0"/>
              <a:t>App creation</a:t>
            </a:r>
          </a:p>
          <a:p>
            <a:pPr>
              <a:lnSpc>
                <a:spcPct val="200000"/>
              </a:lnSpc>
              <a:buFont typeface="Wingdings" panose="05000000000000000000" pitchFamily="2" charset="2"/>
              <a:buChar char="Ø"/>
            </a:pPr>
            <a:r>
              <a:rPr lang="en-IN" sz="2400" dirty="0"/>
              <a:t>Receiver </a:t>
            </a:r>
          </a:p>
        </p:txBody>
      </p:sp>
    </p:spTree>
    <p:extLst>
      <p:ext uri="{BB962C8B-B14F-4D97-AF65-F5344CB8AC3E}">
        <p14:creationId xmlns:p14="http://schemas.microsoft.com/office/powerpoint/2010/main" val="66220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F307-CCE7-4A4E-B37F-A76692F9CA26}"/>
              </a:ext>
            </a:extLst>
          </p:cNvPr>
          <p:cNvSpPr>
            <a:spLocks noGrp="1"/>
          </p:cNvSpPr>
          <p:nvPr>
            <p:ph type="title"/>
          </p:nvPr>
        </p:nvSpPr>
        <p:spPr/>
        <p:txBody>
          <a:bodyPr/>
          <a:lstStyle/>
          <a:p>
            <a:r>
              <a:rPr lang="en-IN" dirty="0"/>
              <a:t>Deep learning…</a:t>
            </a:r>
          </a:p>
        </p:txBody>
      </p:sp>
      <p:sp>
        <p:nvSpPr>
          <p:cNvPr id="4" name="Content Placeholder 3">
            <a:extLst>
              <a:ext uri="{FF2B5EF4-FFF2-40B4-BE49-F238E27FC236}">
                <a16:creationId xmlns:a16="http://schemas.microsoft.com/office/drawing/2014/main" id="{D24C308C-0BC2-450F-B471-334F7F098AB7}"/>
              </a:ext>
            </a:extLst>
          </p:cNvPr>
          <p:cNvSpPr>
            <a:spLocks noGrp="1"/>
          </p:cNvSpPr>
          <p:nvPr>
            <p:ph idx="1"/>
          </p:nvPr>
        </p:nvSpPr>
        <p:spPr/>
        <p:txBody>
          <a:bodyPr>
            <a:normAutofit/>
          </a:bodyPr>
          <a:lstStyle/>
          <a:p>
            <a:pPr marL="0" indent="0">
              <a:buNone/>
            </a:pPr>
            <a:r>
              <a:rPr lang="en-US" b="1" dirty="0"/>
              <a:t>LOADING DATA</a:t>
            </a:r>
            <a:endParaRPr lang="en-IN" b="1" dirty="0"/>
          </a:p>
          <a:p>
            <a:pPr marL="0" indent="0">
              <a:buNone/>
            </a:pPr>
            <a:endParaRPr lang="en-IN" dirty="0"/>
          </a:p>
          <a:p>
            <a:r>
              <a:rPr lang="en-IN" dirty="0"/>
              <a:t>It contains around 100 images with different hands and hand gestures. There is a total of 10 hand gestures of 10 different people presented in the data set. There are 5 female subjects and 5 male subjects. </a:t>
            </a:r>
          </a:p>
          <a:p>
            <a:r>
              <a:rPr lang="en-IN" dirty="0"/>
              <a:t>With that, we have to prepare the images to train the algorithm. We have to load all the images into a file</a:t>
            </a:r>
            <a:r>
              <a:rPr lang="en-IN" b="1" dirty="0"/>
              <a:t> </a:t>
            </a:r>
            <a:r>
              <a:rPr lang="en-IN" dirty="0"/>
              <a:t>and the label of the file is stored according to the gestures.</a:t>
            </a:r>
          </a:p>
          <a:p>
            <a:endParaRPr lang="en-IN" dirty="0"/>
          </a:p>
        </p:txBody>
      </p:sp>
    </p:spTree>
    <p:extLst>
      <p:ext uri="{BB962C8B-B14F-4D97-AF65-F5344CB8AC3E}">
        <p14:creationId xmlns:p14="http://schemas.microsoft.com/office/powerpoint/2010/main" val="2812669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415BD-6510-4D4C-939F-CB5822217526}"/>
              </a:ext>
            </a:extLst>
          </p:cNvPr>
          <p:cNvSpPr>
            <a:spLocks noGrp="1"/>
          </p:cNvSpPr>
          <p:nvPr>
            <p:ph sz="half" idx="1"/>
          </p:nvPr>
        </p:nvSpPr>
        <p:spPr>
          <a:xfrm>
            <a:off x="838200" y="1253331"/>
            <a:ext cx="5181600" cy="4351338"/>
          </a:xfrm>
        </p:spPr>
        <p:txBody>
          <a:bodyPr>
            <a:normAutofit fontScale="92500" lnSpcReduction="20000"/>
          </a:bodyPr>
          <a:lstStyle/>
          <a:p>
            <a:pPr marL="0" indent="0">
              <a:buNone/>
            </a:pPr>
            <a:r>
              <a:rPr lang="en-IN" b="1" dirty="0"/>
              <a:t>TRAINING MODEL</a:t>
            </a:r>
          </a:p>
          <a:p>
            <a:r>
              <a:rPr lang="en-IN" dirty="0"/>
              <a:t>A Convolutional Neural Network (Fig 2.1) is a Deep Learning algorithm which can take in an input image, assign importance (learnable weights and biases) to various aspects/objects in the image and be able to differentiate one from the other. The pre-processing required in a </a:t>
            </a:r>
            <a:r>
              <a:rPr lang="en-IN" dirty="0" err="1"/>
              <a:t>ConvNet</a:t>
            </a:r>
            <a:r>
              <a:rPr lang="en-IN" dirty="0"/>
              <a:t> is much lower as compared to other classification algorithms. While in primitive methods filters are hand-engineered, with enough training, CNNs have the ability to learn these filters/characteristics.</a:t>
            </a:r>
          </a:p>
          <a:p>
            <a:endParaRPr lang="en-IN" dirty="0"/>
          </a:p>
        </p:txBody>
      </p:sp>
      <p:pic>
        <p:nvPicPr>
          <p:cNvPr id="5" name="Content Placeholder 4">
            <a:extLst>
              <a:ext uri="{FF2B5EF4-FFF2-40B4-BE49-F238E27FC236}">
                <a16:creationId xmlns:a16="http://schemas.microsoft.com/office/drawing/2014/main" id="{3FA4BC76-123D-4B0C-B678-1DF28C038E18}"/>
              </a:ext>
            </a:extLst>
          </p:cNvPr>
          <p:cNvPicPr>
            <a:picLocks noGrp="1" noChangeAspect="1"/>
          </p:cNvPicPr>
          <p:nvPr>
            <p:ph sz="half" idx="2"/>
          </p:nvPr>
        </p:nvPicPr>
        <p:blipFill>
          <a:blip r:embed="rId2"/>
          <a:stretch>
            <a:fillRect/>
          </a:stretch>
        </p:blipFill>
        <p:spPr>
          <a:xfrm>
            <a:off x="6308558" y="2158405"/>
            <a:ext cx="5181600" cy="2541189"/>
          </a:xfrm>
          <a:prstGeom prst="rect">
            <a:avLst/>
          </a:prstGeom>
        </p:spPr>
      </p:pic>
    </p:spTree>
    <p:extLst>
      <p:ext uri="{BB962C8B-B14F-4D97-AF65-F5344CB8AC3E}">
        <p14:creationId xmlns:p14="http://schemas.microsoft.com/office/powerpoint/2010/main" val="59154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9FEF-1BBE-4A25-9877-4AF9D125EF8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42ED5BA0-FEE5-45A3-9AD4-E3FE88339566}"/>
              </a:ext>
            </a:extLst>
          </p:cNvPr>
          <p:cNvSpPr>
            <a:spLocks noGrp="1"/>
          </p:cNvSpPr>
          <p:nvPr>
            <p:ph idx="1"/>
          </p:nvPr>
        </p:nvSpPr>
        <p:spPr/>
        <p:txBody>
          <a:bodyPr/>
          <a:lstStyle/>
          <a:p>
            <a:pPr marL="0" indent="0">
              <a:buNone/>
            </a:pPr>
            <a:r>
              <a:rPr lang="en-IN" dirty="0">
                <a:effectLst/>
              </a:rPr>
              <a:t>The goal of this project is to train a Neural network algorithm capable of classifying images of different hand gestures, such as a fist, palm, showing the thumb, and others. This particular classification problem can be useful for Gesture Recognition.</a:t>
            </a:r>
          </a:p>
          <a:p>
            <a:pPr marL="0" indent="0">
              <a:buNone/>
            </a:pPr>
            <a:r>
              <a:rPr lang="en-IN" dirty="0">
                <a:effectLst/>
              </a:rPr>
              <a:t>By the use of gesture detection, hands free motion of the vehicle is controlled, and this technology is used to automate the vehicle parking system. . It enables the vehicle to use the collision prevention system and guide the vehicle out of the garage. This simulation is done, considering the electrical vehicle.</a:t>
            </a:r>
            <a:endParaRPr lang="en-IN" dirty="0"/>
          </a:p>
        </p:txBody>
      </p:sp>
    </p:spTree>
    <p:extLst>
      <p:ext uri="{BB962C8B-B14F-4D97-AF65-F5344CB8AC3E}">
        <p14:creationId xmlns:p14="http://schemas.microsoft.com/office/powerpoint/2010/main" val="27201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6229A6-11E2-4F19-A697-005F72AF243B}"/>
              </a:ext>
            </a:extLst>
          </p:cNvPr>
          <p:cNvSpPr>
            <a:spLocks noGrp="1"/>
          </p:cNvSpPr>
          <p:nvPr>
            <p:ph idx="1"/>
          </p:nvPr>
        </p:nvSpPr>
        <p:spPr>
          <a:xfrm>
            <a:off x="838200" y="470067"/>
            <a:ext cx="10515600" cy="4351338"/>
          </a:xfrm>
        </p:spPr>
        <p:txBody>
          <a:bodyPr/>
          <a:lstStyle/>
          <a:p>
            <a:pPr marL="0" indent="0">
              <a:buNone/>
            </a:pPr>
            <a:r>
              <a:rPr lang="en-US" b="1" dirty="0"/>
              <a:t>TESTING MODEL</a:t>
            </a:r>
            <a:endParaRPr lang="en-IN" b="1" dirty="0"/>
          </a:p>
          <a:p>
            <a:r>
              <a:rPr lang="en-IN" dirty="0"/>
              <a:t>Now that we have the model compiled and trained, we need to check if it’s good. First, we run the model to test the accuracy. Then, we make predictions and plot the images as long with the predicted labels and true labels to check everything. With that, we can see how our algorithm is working.</a:t>
            </a:r>
          </a:p>
          <a:p>
            <a:endParaRPr lang="en-IN" dirty="0"/>
          </a:p>
          <a:p>
            <a:endParaRPr lang="en-IN" dirty="0"/>
          </a:p>
        </p:txBody>
      </p:sp>
      <p:pic>
        <p:nvPicPr>
          <p:cNvPr id="10" name="Picture 9">
            <a:extLst>
              <a:ext uri="{FF2B5EF4-FFF2-40B4-BE49-F238E27FC236}">
                <a16:creationId xmlns:a16="http://schemas.microsoft.com/office/drawing/2014/main" id="{2D642DFE-A121-4D56-B7D0-6785213D0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736" y="3200883"/>
            <a:ext cx="5868603" cy="3241043"/>
          </a:xfrm>
          <a:prstGeom prst="rect">
            <a:avLst/>
          </a:prstGeom>
        </p:spPr>
      </p:pic>
    </p:spTree>
    <p:extLst>
      <p:ext uri="{BB962C8B-B14F-4D97-AF65-F5344CB8AC3E}">
        <p14:creationId xmlns:p14="http://schemas.microsoft.com/office/powerpoint/2010/main" val="593856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B14D-077A-4174-A594-81E358FCF5FC}"/>
              </a:ext>
            </a:extLst>
          </p:cNvPr>
          <p:cNvSpPr>
            <a:spLocks noGrp="1"/>
          </p:cNvSpPr>
          <p:nvPr>
            <p:ph type="title"/>
          </p:nvPr>
        </p:nvSpPr>
        <p:spPr>
          <a:xfrm>
            <a:off x="681184" y="425116"/>
            <a:ext cx="10353761" cy="1326321"/>
          </a:xfrm>
        </p:spPr>
        <p:txBody>
          <a:bodyPr/>
          <a:lstStyle/>
          <a:p>
            <a:r>
              <a:rPr lang="en-IN" dirty="0"/>
              <a:t>Transmitter…. </a:t>
            </a:r>
          </a:p>
        </p:txBody>
      </p:sp>
      <p:pic>
        <p:nvPicPr>
          <p:cNvPr id="7" name="Content Placeholder 6">
            <a:extLst>
              <a:ext uri="{FF2B5EF4-FFF2-40B4-BE49-F238E27FC236}">
                <a16:creationId xmlns:a16="http://schemas.microsoft.com/office/drawing/2014/main" id="{255340E6-0610-41A8-BBAC-1AA24A21EA6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1384" t="24173" r="37802" b="7894"/>
          <a:stretch/>
        </p:blipFill>
        <p:spPr>
          <a:xfrm>
            <a:off x="340895" y="2412330"/>
            <a:ext cx="3966412" cy="3156285"/>
          </a:xfrm>
        </p:spPr>
      </p:pic>
      <p:sp>
        <p:nvSpPr>
          <p:cNvPr id="5" name="Content Placeholder 4">
            <a:extLst>
              <a:ext uri="{FF2B5EF4-FFF2-40B4-BE49-F238E27FC236}">
                <a16:creationId xmlns:a16="http://schemas.microsoft.com/office/drawing/2014/main" id="{11D746E1-7521-4BDC-8E54-965CCC20CF82}"/>
              </a:ext>
            </a:extLst>
          </p:cNvPr>
          <p:cNvSpPr>
            <a:spLocks noGrp="1"/>
          </p:cNvSpPr>
          <p:nvPr>
            <p:ph sz="half" idx="2"/>
          </p:nvPr>
        </p:nvSpPr>
        <p:spPr>
          <a:xfrm>
            <a:off x="4981073" y="1935921"/>
            <a:ext cx="6765758" cy="6055896"/>
          </a:xfrm>
        </p:spPr>
        <p:txBody>
          <a:bodyPr>
            <a:normAutofit/>
          </a:bodyPr>
          <a:lstStyle/>
          <a:p>
            <a:r>
              <a:rPr lang="en-US" dirty="0"/>
              <a:t>For the transmitter make the connections as follows-</a:t>
            </a:r>
          </a:p>
          <a:p>
            <a:r>
              <a:rPr lang="en-US" dirty="0"/>
              <a:t> Take a jumper wire and connect it at one of the end of the breadboard and the other end of the jumper wire to 5V pin of </a:t>
            </a:r>
            <a:r>
              <a:rPr lang="en-US" dirty="0" err="1"/>
              <a:t>arduino</a:t>
            </a:r>
            <a:r>
              <a:rPr lang="en-US" dirty="0"/>
              <a:t> board as shown in the figure.</a:t>
            </a:r>
            <a:endParaRPr lang="en-IN" dirty="0"/>
          </a:p>
          <a:p>
            <a:r>
              <a:rPr lang="en-US" dirty="0"/>
              <a:t>Take another jumper wire and connect it at another end of the breadboard and the other end of the jumper wire to </a:t>
            </a:r>
            <a:r>
              <a:rPr lang="en-US" dirty="0" err="1"/>
              <a:t>Gnd</a:t>
            </a:r>
            <a:r>
              <a:rPr lang="en-US" dirty="0"/>
              <a:t> pin of the </a:t>
            </a:r>
            <a:r>
              <a:rPr lang="en-US" dirty="0" err="1"/>
              <a:t>arduino</a:t>
            </a:r>
            <a:r>
              <a:rPr lang="en-US" dirty="0"/>
              <a:t> board as shown in the figure.</a:t>
            </a:r>
            <a:endParaRPr lang="en-IN" dirty="0"/>
          </a:p>
          <a:p>
            <a:r>
              <a:rPr lang="en-US" dirty="0"/>
              <a:t> Take another jumper wire and connect it's one end with the 5V hole of breadboard and other end to VCC pin of MPU6050.</a:t>
            </a:r>
            <a:endParaRPr lang="en-IN" dirty="0"/>
          </a:p>
          <a:p>
            <a:pPr marL="0" indent="0">
              <a:buNone/>
            </a:pPr>
            <a:endParaRPr lang="en-IN" dirty="0"/>
          </a:p>
        </p:txBody>
      </p:sp>
    </p:spTree>
    <p:extLst>
      <p:ext uri="{BB962C8B-B14F-4D97-AF65-F5344CB8AC3E}">
        <p14:creationId xmlns:p14="http://schemas.microsoft.com/office/powerpoint/2010/main" val="170131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B927EC-5D94-419A-BAD8-5E33F5A74316}"/>
              </a:ext>
            </a:extLst>
          </p:cNvPr>
          <p:cNvSpPr>
            <a:spLocks noGrp="1"/>
          </p:cNvSpPr>
          <p:nvPr>
            <p:ph idx="1"/>
          </p:nvPr>
        </p:nvSpPr>
        <p:spPr>
          <a:xfrm>
            <a:off x="894348" y="1253331"/>
            <a:ext cx="10515600" cy="4351338"/>
          </a:xfrm>
        </p:spPr>
        <p:txBody>
          <a:bodyPr>
            <a:normAutofit lnSpcReduction="10000"/>
          </a:bodyPr>
          <a:lstStyle/>
          <a:p>
            <a:r>
              <a:rPr lang="en-US" dirty="0"/>
              <a:t>Similarly, with another jumper wire to </a:t>
            </a:r>
            <a:r>
              <a:rPr lang="en-US" dirty="0" err="1"/>
              <a:t>Gnd</a:t>
            </a:r>
            <a:r>
              <a:rPr lang="en-US" dirty="0"/>
              <a:t> of breadboard and other end to </a:t>
            </a:r>
            <a:r>
              <a:rPr lang="en-US" dirty="0" err="1"/>
              <a:t>Gnd</a:t>
            </a:r>
            <a:r>
              <a:rPr lang="en-US" dirty="0"/>
              <a:t> of MPU6050.</a:t>
            </a:r>
            <a:endParaRPr lang="en-IN" dirty="0"/>
          </a:p>
          <a:p>
            <a:r>
              <a:rPr lang="en-US" dirty="0"/>
              <a:t> Then connect SDA pin of MPU6050 to A4 pin of the Arduino and SCI pin of MPU6050 to A5 pin of the Arduino by the help of jumper wires.</a:t>
            </a:r>
            <a:endParaRPr lang="en-IN" dirty="0"/>
          </a:p>
          <a:p>
            <a:r>
              <a:rPr lang="en-US" dirty="0"/>
              <a:t> Then take HC-05 Bluetooth module and connect it as follows-</a:t>
            </a:r>
            <a:endParaRPr lang="en-IN" dirty="0"/>
          </a:p>
          <a:p>
            <a:r>
              <a:rPr lang="en-US" dirty="0"/>
              <a:t> Take a jumper wire and connect it's one end to VCC of breadboard and another end to VCC of the Bluetooth module.</a:t>
            </a:r>
            <a:endParaRPr lang="en-IN" dirty="0"/>
          </a:p>
          <a:p>
            <a:r>
              <a:rPr lang="en-US" dirty="0"/>
              <a:t> Similarly take a jumper wire and connect it's one end to </a:t>
            </a:r>
            <a:r>
              <a:rPr lang="en-US" dirty="0" err="1"/>
              <a:t>Gnd</a:t>
            </a:r>
            <a:r>
              <a:rPr lang="en-US" dirty="0"/>
              <a:t> of Breadboard and another end to </a:t>
            </a:r>
            <a:r>
              <a:rPr lang="en-US" dirty="0" err="1"/>
              <a:t>Gnd</a:t>
            </a:r>
            <a:r>
              <a:rPr lang="en-US" dirty="0"/>
              <a:t> of Bluetooth module. </a:t>
            </a:r>
            <a:endParaRPr lang="en-IN" dirty="0"/>
          </a:p>
          <a:p>
            <a:r>
              <a:rPr lang="en-US" dirty="0"/>
              <a:t> Now connect TX pin of Bluetooth module directly to pin D10 of Arduino.</a:t>
            </a:r>
            <a:endParaRPr lang="en-IN" dirty="0"/>
          </a:p>
          <a:p>
            <a:endParaRPr lang="en-IN" dirty="0"/>
          </a:p>
        </p:txBody>
      </p:sp>
    </p:spTree>
    <p:extLst>
      <p:ext uri="{BB962C8B-B14F-4D97-AF65-F5344CB8AC3E}">
        <p14:creationId xmlns:p14="http://schemas.microsoft.com/office/powerpoint/2010/main" val="948530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1C3-83F5-4E6A-8DC0-239BA65C5FE5}"/>
              </a:ext>
            </a:extLst>
          </p:cNvPr>
          <p:cNvSpPr>
            <a:spLocks noGrp="1"/>
          </p:cNvSpPr>
          <p:nvPr>
            <p:ph type="title"/>
          </p:nvPr>
        </p:nvSpPr>
        <p:spPr>
          <a:xfrm>
            <a:off x="737332" y="208547"/>
            <a:ext cx="10353761" cy="1326321"/>
          </a:xfrm>
        </p:spPr>
        <p:txBody>
          <a:bodyPr/>
          <a:lstStyle/>
          <a:p>
            <a:r>
              <a:rPr lang="en-IN" dirty="0"/>
              <a:t>Setting up server…</a:t>
            </a:r>
          </a:p>
        </p:txBody>
      </p:sp>
      <p:pic>
        <p:nvPicPr>
          <p:cNvPr id="6" name="Content Placeholder 5">
            <a:extLst>
              <a:ext uri="{FF2B5EF4-FFF2-40B4-BE49-F238E27FC236}">
                <a16:creationId xmlns:a16="http://schemas.microsoft.com/office/drawing/2014/main" id="{164E8ABF-BD40-4E8B-B9B1-2B27B20943F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6665496" y="2486276"/>
            <a:ext cx="5105400" cy="2871787"/>
          </a:xfrm>
        </p:spPr>
      </p:pic>
      <p:sp>
        <p:nvSpPr>
          <p:cNvPr id="4" name="Content Placeholder 3">
            <a:extLst>
              <a:ext uri="{FF2B5EF4-FFF2-40B4-BE49-F238E27FC236}">
                <a16:creationId xmlns:a16="http://schemas.microsoft.com/office/drawing/2014/main" id="{B68D3174-55E7-48B6-A324-00E4DE4BCD4D}"/>
              </a:ext>
            </a:extLst>
          </p:cNvPr>
          <p:cNvSpPr>
            <a:spLocks noGrp="1"/>
          </p:cNvSpPr>
          <p:nvPr>
            <p:ph sz="half" idx="2"/>
          </p:nvPr>
        </p:nvSpPr>
        <p:spPr>
          <a:xfrm>
            <a:off x="621632" y="1729372"/>
            <a:ext cx="5474368" cy="4615281"/>
          </a:xfrm>
        </p:spPr>
        <p:txBody>
          <a:bodyPr>
            <a:normAutofit fontScale="92500" lnSpcReduction="10000"/>
          </a:bodyPr>
          <a:lstStyle/>
          <a:p>
            <a:pPr marL="0" indent="0">
              <a:buNone/>
            </a:pPr>
            <a:r>
              <a:rPr lang="en-IN" dirty="0"/>
              <a:t>1. Go to my channels and create a new channel with any name and give any appropriate field name as you like....</a:t>
            </a:r>
          </a:p>
          <a:p>
            <a:pPr marL="0" indent="0">
              <a:buNone/>
            </a:pPr>
            <a:r>
              <a:rPr lang="en-IN" dirty="0"/>
              <a:t>2. Click on submit and save the channel.</a:t>
            </a:r>
          </a:p>
          <a:p>
            <a:pPr marL="0" indent="0">
              <a:buNone/>
            </a:pPr>
            <a:r>
              <a:rPr lang="en-IN" dirty="0"/>
              <a:t>3. Go to this channel and on API Keys field ,you can see write and read field keys. Copy the URL of the update channel feed on the right side of the screen.</a:t>
            </a:r>
          </a:p>
          <a:p>
            <a:pPr marL="0" indent="0">
              <a:buNone/>
            </a:pPr>
            <a:r>
              <a:rPr lang="en-IN" dirty="0"/>
              <a:t>4. Now click on the Apps option on the top of the screen and scroll down and click on the second last option i.e. Talk back option. This is the app we are going to use to feed data to this website.</a:t>
            </a:r>
          </a:p>
          <a:p>
            <a:pPr marL="0" indent="0">
              <a:buNone/>
            </a:pPr>
            <a:endParaRPr lang="en-IN" dirty="0"/>
          </a:p>
        </p:txBody>
      </p:sp>
    </p:spTree>
    <p:extLst>
      <p:ext uri="{BB962C8B-B14F-4D97-AF65-F5344CB8AC3E}">
        <p14:creationId xmlns:p14="http://schemas.microsoft.com/office/powerpoint/2010/main" val="340883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709E-15EA-46A2-A3D4-B668B84F2CD4}"/>
              </a:ext>
            </a:extLst>
          </p:cNvPr>
          <p:cNvSpPr>
            <a:spLocks noGrp="1"/>
          </p:cNvSpPr>
          <p:nvPr>
            <p:ph type="title"/>
          </p:nvPr>
        </p:nvSpPr>
        <p:spPr>
          <a:xfrm>
            <a:off x="919119" y="156738"/>
            <a:ext cx="10353761" cy="1326321"/>
          </a:xfrm>
        </p:spPr>
        <p:txBody>
          <a:bodyPr/>
          <a:lstStyle/>
          <a:p>
            <a:r>
              <a:rPr lang="en-IN" dirty="0"/>
              <a:t>App creation….</a:t>
            </a:r>
          </a:p>
        </p:txBody>
      </p:sp>
      <p:sp>
        <p:nvSpPr>
          <p:cNvPr id="4" name="Content Placeholder 3">
            <a:extLst>
              <a:ext uri="{FF2B5EF4-FFF2-40B4-BE49-F238E27FC236}">
                <a16:creationId xmlns:a16="http://schemas.microsoft.com/office/drawing/2014/main" id="{9329E5C2-1E3F-4AF9-98F5-EFFAD6D1D5D8}"/>
              </a:ext>
            </a:extLst>
          </p:cNvPr>
          <p:cNvSpPr>
            <a:spLocks noGrp="1"/>
          </p:cNvSpPr>
          <p:nvPr>
            <p:ph sz="half" idx="1"/>
          </p:nvPr>
        </p:nvSpPr>
        <p:spPr>
          <a:xfrm>
            <a:off x="589547" y="1579311"/>
            <a:ext cx="10764253" cy="5009816"/>
          </a:xfrm>
        </p:spPr>
        <p:txBody>
          <a:bodyPr>
            <a:normAutofit/>
          </a:bodyPr>
          <a:lstStyle/>
          <a:p>
            <a:pPr marL="0" indent="0">
              <a:buNone/>
            </a:pPr>
            <a:r>
              <a:rPr lang="en-IN" dirty="0"/>
              <a:t>1. Create a new project and name it.</a:t>
            </a:r>
          </a:p>
          <a:p>
            <a:pPr marL="0" indent="0">
              <a:buNone/>
            </a:pPr>
            <a:r>
              <a:rPr lang="en-IN" dirty="0"/>
              <a:t>2. On screen 1 , you will see an image of an android phone.</a:t>
            </a:r>
          </a:p>
          <a:p>
            <a:pPr marL="0" indent="0">
              <a:buNone/>
            </a:pPr>
            <a:r>
              <a:rPr lang="en-IN" dirty="0"/>
              <a:t>3. First click on Label on left hand side of the screen and drag it to the android screen. </a:t>
            </a:r>
          </a:p>
          <a:p>
            <a:pPr marL="0" indent="0">
              <a:buNone/>
            </a:pPr>
            <a:r>
              <a:rPr lang="en-IN" dirty="0"/>
              <a:t>4. Then click on List Picker from the left hand side and drag it on the screen and on the right hand side go on the text option and write connected there. This list will show all the devices waiting to be connected to the android phone.</a:t>
            </a:r>
          </a:p>
          <a:p>
            <a:pPr marL="0" indent="0">
              <a:buNone/>
            </a:pPr>
            <a:r>
              <a:rPr lang="en-IN" dirty="0"/>
              <a:t>5. Click on button on the left hand side and then drag on the screen in the text field write disconnected as when we will click on this button then device will be disconnected from mobile.</a:t>
            </a:r>
          </a:p>
          <a:p>
            <a:pPr marL="0" indent="0">
              <a:buNone/>
            </a:pPr>
            <a:endParaRPr lang="en-IN" dirty="0"/>
          </a:p>
        </p:txBody>
      </p:sp>
    </p:spTree>
    <p:extLst>
      <p:ext uri="{BB962C8B-B14F-4D97-AF65-F5344CB8AC3E}">
        <p14:creationId xmlns:p14="http://schemas.microsoft.com/office/powerpoint/2010/main" val="3055241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4673BB-277F-4F91-9A6D-24C3141C6890}"/>
              </a:ext>
            </a:extLst>
          </p:cNvPr>
          <p:cNvPicPr>
            <a:picLocks noGrp="1" noChangeAspect="1"/>
          </p:cNvPicPr>
          <p:nvPr>
            <p:ph sz="half" idx="1"/>
          </p:nvPr>
        </p:nvPicPr>
        <p:blipFill>
          <a:blip r:embed="rId2"/>
          <a:stretch>
            <a:fillRect/>
          </a:stretch>
        </p:blipFill>
        <p:spPr>
          <a:xfrm>
            <a:off x="2454442" y="2665398"/>
            <a:ext cx="6464968" cy="3494771"/>
          </a:xfrm>
          <a:prstGeom prst="rect">
            <a:avLst/>
          </a:prstGeom>
        </p:spPr>
      </p:pic>
      <p:sp>
        <p:nvSpPr>
          <p:cNvPr id="9" name="Rectangle 8">
            <a:extLst>
              <a:ext uri="{FF2B5EF4-FFF2-40B4-BE49-F238E27FC236}">
                <a16:creationId xmlns:a16="http://schemas.microsoft.com/office/drawing/2014/main" id="{252FEB4F-0A16-41DB-8EDF-5C5E3ADD1190}"/>
              </a:ext>
            </a:extLst>
          </p:cNvPr>
          <p:cNvSpPr/>
          <p:nvPr/>
        </p:nvSpPr>
        <p:spPr>
          <a:xfrm>
            <a:off x="978568" y="1116068"/>
            <a:ext cx="10234863" cy="1200329"/>
          </a:xfrm>
          <a:prstGeom prst="rect">
            <a:avLst/>
          </a:prstGeom>
        </p:spPr>
        <p:txBody>
          <a:bodyPr wrap="square">
            <a:spAutoFit/>
          </a:bodyPr>
          <a:lstStyle/>
          <a:p>
            <a:r>
              <a:rPr lang="en-IN" dirty="0"/>
              <a:t>6.Click on the Label on the left hand side and drag it on the screen. Then in the text field on the right side write Data.</a:t>
            </a:r>
          </a:p>
          <a:p>
            <a:r>
              <a:rPr lang="en-IN" dirty="0"/>
              <a:t>7. Click on the Label on the left hand side and drag it on the screen. This is used to display the data received by the app.</a:t>
            </a:r>
          </a:p>
        </p:txBody>
      </p:sp>
    </p:spTree>
    <p:extLst>
      <p:ext uri="{BB962C8B-B14F-4D97-AF65-F5344CB8AC3E}">
        <p14:creationId xmlns:p14="http://schemas.microsoft.com/office/powerpoint/2010/main" val="365696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7CC1-0589-4090-B55F-C6C30983C166}"/>
              </a:ext>
            </a:extLst>
          </p:cNvPr>
          <p:cNvSpPr>
            <a:spLocks noGrp="1"/>
          </p:cNvSpPr>
          <p:nvPr>
            <p:ph type="title"/>
          </p:nvPr>
        </p:nvSpPr>
        <p:spPr>
          <a:xfrm>
            <a:off x="705248" y="144379"/>
            <a:ext cx="10353761" cy="1326321"/>
          </a:xfrm>
        </p:spPr>
        <p:txBody>
          <a:bodyPr/>
          <a:lstStyle/>
          <a:p>
            <a:r>
              <a:rPr lang="en-IN" dirty="0"/>
              <a:t>Receiver….</a:t>
            </a:r>
          </a:p>
        </p:txBody>
      </p:sp>
      <p:sp>
        <p:nvSpPr>
          <p:cNvPr id="3" name="Content Placeholder 2">
            <a:extLst>
              <a:ext uri="{FF2B5EF4-FFF2-40B4-BE49-F238E27FC236}">
                <a16:creationId xmlns:a16="http://schemas.microsoft.com/office/drawing/2014/main" id="{FF463A67-D6C5-4D8F-AA74-ADC3DA200B23}"/>
              </a:ext>
            </a:extLst>
          </p:cNvPr>
          <p:cNvSpPr>
            <a:spLocks noGrp="1"/>
          </p:cNvSpPr>
          <p:nvPr>
            <p:ph idx="1"/>
          </p:nvPr>
        </p:nvSpPr>
        <p:spPr>
          <a:xfrm>
            <a:off x="577516" y="1470700"/>
            <a:ext cx="10776284" cy="5022175"/>
          </a:xfrm>
        </p:spPr>
        <p:txBody>
          <a:bodyPr>
            <a:normAutofit fontScale="85000" lnSpcReduction="10000"/>
          </a:bodyPr>
          <a:lstStyle/>
          <a:p>
            <a:pPr marL="0" indent="0">
              <a:buNone/>
            </a:pPr>
            <a:r>
              <a:rPr lang="en-IN" dirty="0"/>
              <a:t>1. First connect battery to battery sniper and connect the red wire i.e. the VCC wire to one end of breadboard.</a:t>
            </a:r>
          </a:p>
          <a:p>
            <a:pPr marL="0" indent="0">
              <a:buNone/>
            </a:pPr>
            <a:r>
              <a:rPr lang="en-IN" dirty="0"/>
              <a:t>2. Similarly connect the other end of the wire to other end of breadboard.</a:t>
            </a:r>
          </a:p>
          <a:p>
            <a:pPr marL="0" indent="0">
              <a:buNone/>
            </a:pPr>
            <a:r>
              <a:rPr lang="en-IN" dirty="0"/>
              <a:t>3. Now take a jumper and connect it to VCC pin of </a:t>
            </a:r>
            <a:r>
              <a:rPr lang="en-IN" dirty="0" err="1"/>
              <a:t>NodeMCU</a:t>
            </a:r>
            <a:r>
              <a:rPr lang="en-IN" dirty="0"/>
              <a:t> and other end to VCC pin of breadboard.</a:t>
            </a:r>
          </a:p>
          <a:p>
            <a:pPr marL="0" indent="0">
              <a:buNone/>
            </a:pPr>
            <a:r>
              <a:rPr lang="en-IN" dirty="0"/>
              <a:t>4. Now take a jumper and connect it to </a:t>
            </a:r>
            <a:r>
              <a:rPr lang="en-IN" dirty="0" err="1"/>
              <a:t>Gnd</a:t>
            </a:r>
            <a:r>
              <a:rPr lang="en-IN" dirty="0"/>
              <a:t> pin of </a:t>
            </a:r>
            <a:r>
              <a:rPr lang="en-IN" dirty="0" err="1"/>
              <a:t>NodeMCU</a:t>
            </a:r>
            <a:r>
              <a:rPr lang="en-IN" dirty="0"/>
              <a:t> and other end to </a:t>
            </a:r>
            <a:r>
              <a:rPr lang="en-IN" dirty="0" err="1"/>
              <a:t>Gnd</a:t>
            </a:r>
            <a:r>
              <a:rPr lang="en-IN" dirty="0"/>
              <a:t> pin of breadboard.</a:t>
            </a:r>
          </a:p>
          <a:p>
            <a:pPr marL="0" indent="0">
              <a:buNone/>
            </a:pPr>
            <a:r>
              <a:rPr lang="en-IN" dirty="0"/>
              <a:t>5. Take your motor driving board and connect it on your chassis.</a:t>
            </a:r>
          </a:p>
          <a:p>
            <a:pPr marL="0" indent="0">
              <a:buNone/>
            </a:pPr>
            <a:r>
              <a:rPr lang="en-IN" dirty="0"/>
              <a:t>6. Take two jumper wires and connect their one end to VCC of breadboard and another to 9V pins of motor driving board.</a:t>
            </a:r>
          </a:p>
          <a:p>
            <a:pPr marL="0" indent="0">
              <a:buNone/>
            </a:pPr>
            <a:r>
              <a:rPr lang="en-IN" dirty="0"/>
              <a:t>7. Take two more jumper wires and connect their one end to </a:t>
            </a:r>
            <a:r>
              <a:rPr lang="en-IN" dirty="0" err="1"/>
              <a:t>Gnd</a:t>
            </a:r>
            <a:r>
              <a:rPr lang="en-IN" dirty="0"/>
              <a:t> of breadboard and another to </a:t>
            </a:r>
            <a:r>
              <a:rPr lang="en-IN" dirty="0" err="1"/>
              <a:t>Gnd</a:t>
            </a:r>
            <a:r>
              <a:rPr lang="en-IN" dirty="0"/>
              <a:t> of motor driving board.</a:t>
            </a:r>
          </a:p>
          <a:p>
            <a:pPr marL="0" indent="0">
              <a:buNone/>
            </a:pPr>
            <a:r>
              <a:rPr lang="en-IN" dirty="0"/>
              <a:t>8. Connect two wires of left motor to output pins of motor driving board.</a:t>
            </a:r>
          </a:p>
          <a:p>
            <a:pPr marL="0" indent="0">
              <a:buNone/>
            </a:pPr>
            <a:r>
              <a:rPr lang="en-IN" dirty="0"/>
              <a:t>9. Similarly connect two wires of right motor to output pins of motor driving board.</a:t>
            </a:r>
          </a:p>
          <a:p>
            <a:pPr marL="0" indent="0">
              <a:buNone/>
            </a:pPr>
            <a:r>
              <a:rPr lang="en-IN" dirty="0"/>
              <a:t>10. Connect four input pins on motor driving board to four digital pins of </a:t>
            </a:r>
            <a:r>
              <a:rPr lang="en-IN" dirty="0" err="1"/>
              <a:t>NodeMCU</a:t>
            </a:r>
            <a:endParaRPr lang="en-IN" dirty="0"/>
          </a:p>
        </p:txBody>
      </p:sp>
    </p:spTree>
    <p:extLst>
      <p:ext uri="{BB962C8B-B14F-4D97-AF65-F5344CB8AC3E}">
        <p14:creationId xmlns:p14="http://schemas.microsoft.com/office/powerpoint/2010/main" val="793223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62AA-FBDC-4CF3-B000-68EC20EDB480}"/>
              </a:ext>
            </a:extLst>
          </p:cNvPr>
          <p:cNvSpPr>
            <a:spLocks noGrp="1"/>
          </p:cNvSpPr>
          <p:nvPr>
            <p:ph type="title"/>
          </p:nvPr>
        </p:nvSpPr>
        <p:spPr/>
        <p:txBody>
          <a:bodyPr/>
          <a:lstStyle/>
          <a:p>
            <a:r>
              <a:rPr lang="en-US" dirty="0"/>
              <a:t>GALLERY</a:t>
            </a:r>
            <a:endParaRPr lang="en-IN" dirty="0"/>
          </a:p>
        </p:txBody>
      </p:sp>
      <p:pic>
        <p:nvPicPr>
          <p:cNvPr id="4" name="Picture 3">
            <a:extLst>
              <a:ext uri="{FF2B5EF4-FFF2-40B4-BE49-F238E27FC236}">
                <a16:creationId xmlns:a16="http://schemas.microsoft.com/office/drawing/2014/main" id="{E767D8CB-342D-4A0F-A869-19EC37E14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877289"/>
            <a:ext cx="3397827" cy="4530436"/>
          </a:xfrm>
          <a:prstGeom prst="rect">
            <a:avLst/>
          </a:prstGeom>
        </p:spPr>
      </p:pic>
      <p:pic>
        <p:nvPicPr>
          <p:cNvPr id="6" name="Picture 5">
            <a:extLst>
              <a:ext uri="{FF2B5EF4-FFF2-40B4-BE49-F238E27FC236}">
                <a16:creationId xmlns:a16="http://schemas.microsoft.com/office/drawing/2014/main" id="{2879B742-8218-49FF-8159-731ABDD0D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829" y="1877288"/>
            <a:ext cx="3397828" cy="4530437"/>
          </a:xfrm>
          <a:prstGeom prst="rect">
            <a:avLst/>
          </a:prstGeom>
        </p:spPr>
      </p:pic>
      <p:pic>
        <p:nvPicPr>
          <p:cNvPr id="8" name="Picture 7">
            <a:extLst>
              <a:ext uri="{FF2B5EF4-FFF2-40B4-BE49-F238E27FC236}">
                <a16:creationId xmlns:a16="http://schemas.microsoft.com/office/drawing/2014/main" id="{DD6D604B-E802-4E53-8EB4-1C92E9EA2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3562" y="2743200"/>
            <a:ext cx="3325091" cy="2493818"/>
          </a:xfrm>
          <a:prstGeom prst="rect">
            <a:avLst/>
          </a:prstGeom>
        </p:spPr>
      </p:pic>
    </p:spTree>
    <p:extLst>
      <p:ext uri="{BB962C8B-B14F-4D97-AF65-F5344CB8AC3E}">
        <p14:creationId xmlns:p14="http://schemas.microsoft.com/office/powerpoint/2010/main" val="1434838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C2AA58-03AE-4D59-95E3-838C7FDEF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5" y="1314449"/>
            <a:ext cx="4694382" cy="3520787"/>
          </a:xfrm>
          <a:prstGeom prst="rect">
            <a:avLst/>
          </a:prstGeom>
        </p:spPr>
      </p:pic>
      <p:pic>
        <p:nvPicPr>
          <p:cNvPr id="6" name="Picture 5">
            <a:extLst>
              <a:ext uri="{FF2B5EF4-FFF2-40B4-BE49-F238E27FC236}">
                <a16:creationId xmlns:a16="http://schemas.microsoft.com/office/drawing/2014/main" id="{D4C849D0-0B49-44E4-9C47-41BDD7F56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14449"/>
            <a:ext cx="5523345" cy="4142509"/>
          </a:xfrm>
          <a:prstGeom prst="rect">
            <a:avLst/>
          </a:prstGeom>
        </p:spPr>
      </p:pic>
    </p:spTree>
    <p:extLst>
      <p:ext uri="{BB962C8B-B14F-4D97-AF65-F5344CB8AC3E}">
        <p14:creationId xmlns:p14="http://schemas.microsoft.com/office/powerpoint/2010/main" val="2887957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12815-4F0F-4063-9FB0-70CD8A204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 y="2105891"/>
            <a:ext cx="4322619" cy="3241964"/>
          </a:xfrm>
          <a:prstGeom prst="rect">
            <a:avLst/>
          </a:prstGeom>
        </p:spPr>
      </p:pic>
      <p:pic>
        <p:nvPicPr>
          <p:cNvPr id="6" name="Picture 5">
            <a:extLst>
              <a:ext uri="{FF2B5EF4-FFF2-40B4-BE49-F238E27FC236}">
                <a16:creationId xmlns:a16="http://schemas.microsoft.com/office/drawing/2014/main" id="{7559ACA4-663C-4CA3-823F-B61068DB1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53491"/>
            <a:ext cx="5763491" cy="4322618"/>
          </a:xfrm>
          <a:prstGeom prst="rect">
            <a:avLst/>
          </a:prstGeom>
        </p:spPr>
      </p:pic>
    </p:spTree>
    <p:extLst>
      <p:ext uri="{BB962C8B-B14F-4D97-AF65-F5344CB8AC3E}">
        <p14:creationId xmlns:p14="http://schemas.microsoft.com/office/powerpoint/2010/main" val="47881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5AE9E1-E13B-4F7A-9BA5-E21543A0F544}"/>
              </a:ext>
            </a:extLst>
          </p:cNvPr>
          <p:cNvSpPr>
            <a:spLocks noGrp="1"/>
          </p:cNvSpPr>
          <p:nvPr>
            <p:ph type="title"/>
          </p:nvPr>
        </p:nvSpPr>
        <p:spPr/>
        <p:txBody>
          <a:bodyPr/>
          <a:lstStyle/>
          <a:p>
            <a:r>
              <a:rPr lang="en-US" dirty="0"/>
              <a:t>INTRODUCTION</a:t>
            </a:r>
            <a:endParaRPr lang="en-IN" dirty="0"/>
          </a:p>
        </p:txBody>
      </p:sp>
      <p:sp>
        <p:nvSpPr>
          <p:cNvPr id="4" name="Content Placeholder 3">
            <a:extLst>
              <a:ext uri="{FF2B5EF4-FFF2-40B4-BE49-F238E27FC236}">
                <a16:creationId xmlns:a16="http://schemas.microsoft.com/office/drawing/2014/main" id="{EF17B194-3F41-466E-83F9-119028AE4E71}"/>
              </a:ext>
            </a:extLst>
          </p:cNvPr>
          <p:cNvSpPr>
            <a:spLocks noGrp="1"/>
          </p:cNvSpPr>
          <p:nvPr>
            <p:ph idx="1"/>
          </p:nvPr>
        </p:nvSpPr>
        <p:spPr>
          <a:xfrm>
            <a:off x="913795" y="1482436"/>
            <a:ext cx="10353761" cy="4862946"/>
          </a:xfrm>
        </p:spPr>
        <p:txBody>
          <a:bodyPr>
            <a:normAutofit/>
          </a:bodyPr>
          <a:lstStyle/>
          <a:p>
            <a:endParaRPr lang="en-US" dirty="0"/>
          </a:p>
          <a:p>
            <a:r>
              <a:rPr lang="en-IN" dirty="0"/>
              <a:t>Over the years, technology has evolved to a greater extent to reduce the human effort and enhance efficiency of the technology, by software updates or innovative product innovations.</a:t>
            </a:r>
          </a:p>
          <a:p>
            <a:r>
              <a:rPr lang="en-IN" dirty="0"/>
              <a:t>Using machine learning module, it is possible to recognize gestures and respond according to the detected gestures.</a:t>
            </a:r>
          </a:p>
          <a:p>
            <a:r>
              <a:rPr lang="en-IN" dirty="0"/>
              <a:t>Automatic car Parking was initially achieved by remote access and later through sensors and by a push of a parking assist button.</a:t>
            </a:r>
          </a:p>
          <a:p>
            <a:r>
              <a:rPr lang="en-IN" dirty="0"/>
              <a:t>Nowadays technology has given us more opportunity to achieve more, with ease by utilization of appropriate hardware with optimized software.</a:t>
            </a:r>
          </a:p>
        </p:txBody>
      </p:sp>
    </p:spTree>
    <p:extLst>
      <p:ext uri="{BB962C8B-B14F-4D97-AF65-F5344CB8AC3E}">
        <p14:creationId xmlns:p14="http://schemas.microsoft.com/office/powerpoint/2010/main" val="1231507754"/>
      </p:ext>
    </p:extLst>
  </p:cSld>
  <p:clrMapOvr>
    <a:masterClrMapping/>
  </p:clrMapOvr>
  <mc:AlternateContent xmlns:mc="http://schemas.openxmlformats.org/markup-compatibility/2006" xmlns:p14="http://schemas.microsoft.com/office/powerpoint/2010/main">
    <mc:Choice Requires="p14">
      <p:transition spd="slow" p14:dur="2000" advTm="4996"/>
    </mc:Choice>
    <mc:Fallback xmlns="">
      <p:transition spd="slow" advTm="499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B4ED-4D75-4814-955E-7010F1994CE0}"/>
              </a:ext>
            </a:extLst>
          </p:cNvPr>
          <p:cNvSpPr>
            <a:spLocks noGrp="1"/>
          </p:cNvSpPr>
          <p:nvPr>
            <p:ph type="title"/>
          </p:nvPr>
        </p:nvSpPr>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98EFF9CD-06EB-4B55-A7D5-C86685E11551}"/>
              </a:ext>
            </a:extLst>
          </p:cNvPr>
          <p:cNvSpPr>
            <a:spLocks noGrp="1"/>
          </p:cNvSpPr>
          <p:nvPr>
            <p:ph idx="1"/>
          </p:nvPr>
        </p:nvSpPr>
        <p:spPr/>
        <p:txBody>
          <a:bodyPr/>
          <a:lstStyle/>
          <a:p>
            <a:r>
              <a:rPr lang="en-US" dirty="0">
                <a:effectLst/>
              </a:rPr>
              <a:t>The Prototype of automated car parking system and motion control using gestures was successfully built to achieve easier access to the car, to move in and out of the garage. The idea has been achieved by an obsolete method of using an accelerometer sensor to read the position of the hand and accordingly move the car to the desired position, over the years . </a:t>
            </a:r>
          </a:p>
          <a:p>
            <a:r>
              <a:rPr lang="en-US" dirty="0">
                <a:effectLst/>
              </a:rPr>
              <a:t>We have considered the more efficient and accessible way of gesture recognition by methods of bleeding edge technology such as image processing and machine learning, and with the help of IOT and app development we were able to receive the data to our phones and other electronic devices as well.</a:t>
            </a:r>
            <a:endParaRPr lang="en-US" dirty="0"/>
          </a:p>
        </p:txBody>
      </p:sp>
    </p:spTree>
    <p:extLst>
      <p:ext uri="{BB962C8B-B14F-4D97-AF65-F5344CB8AC3E}">
        <p14:creationId xmlns:p14="http://schemas.microsoft.com/office/powerpoint/2010/main" val="390821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1AA1B-7362-4214-B95A-E6B1AD5667D3}"/>
              </a:ext>
            </a:extLst>
          </p:cNvPr>
          <p:cNvSpPr>
            <a:spLocks noGrp="1"/>
          </p:cNvSpPr>
          <p:nvPr>
            <p:ph idx="1"/>
          </p:nvPr>
        </p:nvSpPr>
        <p:spPr>
          <a:xfrm>
            <a:off x="921415" y="956310"/>
            <a:ext cx="4183985" cy="4945380"/>
          </a:xfrm>
        </p:spPr>
        <p:txBody>
          <a:bodyPr>
            <a:normAutofit/>
          </a:bodyPr>
          <a:lstStyle/>
          <a:p>
            <a:r>
              <a:rPr lang="en-IN" dirty="0"/>
              <a:t>Initially the background is first caught and stored by the algorithm.</a:t>
            </a:r>
          </a:p>
          <a:p>
            <a:r>
              <a:rPr lang="en-IN" dirty="0"/>
              <a:t>Later when any gestures placed in front of the camera, it recognizes the gestures by mapping it with the stored background and differentiating the background, by converting the pixels black and white.</a:t>
            </a:r>
          </a:p>
        </p:txBody>
      </p:sp>
      <p:pic>
        <p:nvPicPr>
          <p:cNvPr id="4" name="Picture 3">
            <a:extLst>
              <a:ext uri="{FF2B5EF4-FFF2-40B4-BE49-F238E27FC236}">
                <a16:creationId xmlns:a16="http://schemas.microsoft.com/office/drawing/2014/main" id="{449C36E7-58C2-40FB-AC21-10A0529667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9334" y="1393680"/>
            <a:ext cx="5629103" cy="3704793"/>
          </a:xfrm>
          <a:prstGeom prst="rect">
            <a:avLst/>
          </a:prstGeom>
          <a:noFill/>
          <a:ln>
            <a:noFill/>
          </a:ln>
        </p:spPr>
      </p:pic>
    </p:spTree>
    <p:extLst>
      <p:ext uri="{BB962C8B-B14F-4D97-AF65-F5344CB8AC3E}">
        <p14:creationId xmlns:p14="http://schemas.microsoft.com/office/powerpoint/2010/main" val="38577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F48E0-D91F-4E55-973F-314F44990BA0}"/>
              </a:ext>
            </a:extLst>
          </p:cNvPr>
          <p:cNvSpPr>
            <a:spLocks noGrp="1"/>
          </p:cNvSpPr>
          <p:nvPr>
            <p:ph idx="1"/>
          </p:nvPr>
        </p:nvSpPr>
        <p:spPr>
          <a:xfrm>
            <a:off x="753775" y="731520"/>
            <a:ext cx="10516205" cy="3444240"/>
          </a:xfrm>
        </p:spPr>
        <p:txBody>
          <a:bodyPr/>
          <a:lstStyle/>
          <a:p>
            <a:r>
              <a:rPr lang="en-IN" dirty="0"/>
              <a:t>These gestures are compared to the already stored images of gestures and are classified.</a:t>
            </a:r>
          </a:p>
          <a:p>
            <a:r>
              <a:rPr lang="en-IN" dirty="0"/>
              <a:t>These gesture recognition has been successful </a:t>
            </a:r>
            <a:r>
              <a:rPr lang="en-IN" dirty="0" err="1"/>
              <a:t>upto</a:t>
            </a:r>
            <a:r>
              <a:rPr lang="en-IN" dirty="0"/>
              <a:t> 89% accuracy, and needs more improvement in the coming future.</a:t>
            </a:r>
          </a:p>
        </p:txBody>
      </p:sp>
      <p:pic>
        <p:nvPicPr>
          <p:cNvPr id="5" name="Picture 4">
            <a:extLst>
              <a:ext uri="{FF2B5EF4-FFF2-40B4-BE49-F238E27FC236}">
                <a16:creationId xmlns:a16="http://schemas.microsoft.com/office/drawing/2014/main" id="{9CC835D6-520D-4404-95DF-6D404742C5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54037" y="2867891"/>
            <a:ext cx="5747904" cy="3258589"/>
          </a:xfrm>
          <a:prstGeom prst="rect">
            <a:avLst/>
          </a:prstGeom>
          <a:noFill/>
          <a:ln>
            <a:noFill/>
          </a:ln>
        </p:spPr>
      </p:pic>
    </p:spTree>
    <p:extLst>
      <p:ext uri="{BB962C8B-B14F-4D97-AF65-F5344CB8AC3E}">
        <p14:creationId xmlns:p14="http://schemas.microsoft.com/office/powerpoint/2010/main" val="2271828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1B01B-AE9D-4D67-BA60-CAE76D0C0AA6}"/>
              </a:ext>
            </a:extLst>
          </p:cNvPr>
          <p:cNvSpPr>
            <a:spLocks noGrp="1"/>
          </p:cNvSpPr>
          <p:nvPr>
            <p:ph idx="1"/>
          </p:nvPr>
        </p:nvSpPr>
        <p:spPr>
          <a:xfrm>
            <a:off x="822960" y="549204"/>
            <a:ext cx="10838637" cy="2651196"/>
          </a:xfrm>
        </p:spPr>
        <p:txBody>
          <a:bodyPr>
            <a:normAutofit/>
          </a:bodyPr>
          <a:lstStyle/>
          <a:p>
            <a:r>
              <a:rPr lang="en-US" dirty="0"/>
              <a:t>T</a:t>
            </a:r>
            <a:r>
              <a:rPr lang="en-IN" dirty="0"/>
              <a:t>he recognized data is then transferred to the app created, thus it makes the owner to view and control the car accordingly with their mobile. This was achieved by the use of Bluetooth module, which transfers the data to the app.</a:t>
            </a:r>
          </a:p>
        </p:txBody>
      </p:sp>
      <p:pic>
        <p:nvPicPr>
          <p:cNvPr id="4" name="Picture 3">
            <a:extLst>
              <a:ext uri="{FF2B5EF4-FFF2-40B4-BE49-F238E27FC236}">
                <a16:creationId xmlns:a16="http://schemas.microsoft.com/office/drawing/2014/main" id="{909DF28B-3388-47C5-903B-8D351A6B425D}"/>
              </a:ext>
            </a:extLst>
          </p:cNvPr>
          <p:cNvPicPr/>
          <p:nvPr/>
        </p:nvPicPr>
        <p:blipFill>
          <a:blip r:embed="rId2">
            <a:extLst>
              <a:ext uri="{28A0092B-C50C-407E-A947-70E740481C1C}">
                <a14:useLocalDpi xmlns:a14="http://schemas.microsoft.com/office/drawing/2010/main" val="0"/>
              </a:ext>
            </a:extLst>
          </a:blip>
          <a:stretch>
            <a:fillRect/>
          </a:stretch>
        </p:blipFill>
        <p:spPr>
          <a:xfrm>
            <a:off x="2695575" y="2387036"/>
            <a:ext cx="5886450" cy="3921760"/>
          </a:xfrm>
          <a:prstGeom prst="rect">
            <a:avLst/>
          </a:prstGeom>
        </p:spPr>
      </p:pic>
    </p:spTree>
    <p:extLst>
      <p:ext uri="{BB962C8B-B14F-4D97-AF65-F5344CB8AC3E}">
        <p14:creationId xmlns:p14="http://schemas.microsoft.com/office/powerpoint/2010/main" val="1305847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86916D-F7F4-4B20-BBE7-87028F52C379}"/>
              </a:ext>
            </a:extLst>
          </p:cNvPr>
          <p:cNvSpPr>
            <a:spLocks noGrp="1"/>
          </p:cNvSpPr>
          <p:nvPr>
            <p:ph idx="1"/>
          </p:nvPr>
        </p:nvSpPr>
        <p:spPr>
          <a:xfrm>
            <a:off x="606773" y="1181664"/>
            <a:ext cx="5647025" cy="5790636"/>
          </a:xfrm>
        </p:spPr>
        <p:txBody>
          <a:bodyPr/>
          <a:lstStyle/>
          <a:p>
            <a:r>
              <a:rPr lang="en-US" dirty="0"/>
              <a:t>This data is then fetched by the car through Internet Of Things, where a separate server is built for this operation.</a:t>
            </a:r>
          </a:p>
          <a:p>
            <a:r>
              <a:rPr lang="en-US" dirty="0"/>
              <a:t>The car moves according to the given gesture by obtaining the position, it has to move from the server, by means of the </a:t>
            </a:r>
            <a:r>
              <a:rPr lang="en-US" dirty="0" err="1"/>
              <a:t>wifi</a:t>
            </a:r>
            <a:r>
              <a:rPr lang="en-US" dirty="0"/>
              <a:t> </a:t>
            </a:r>
            <a:r>
              <a:rPr lang="en-US" dirty="0" err="1"/>
              <a:t>esp</a:t>
            </a:r>
            <a:r>
              <a:rPr lang="en-US" dirty="0"/>
              <a:t> module.</a:t>
            </a:r>
            <a:endParaRPr lang="en-IN" dirty="0"/>
          </a:p>
        </p:txBody>
      </p:sp>
      <p:pic>
        <p:nvPicPr>
          <p:cNvPr id="4" name="Picture 3">
            <a:extLst>
              <a:ext uri="{FF2B5EF4-FFF2-40B4-BE49-F238E27FC236}">
                <a16:creationId xmlns:a16="http://schemas.microsoft.com/office/drawing/2014/main" id="{DCDFEAC0-9B91-40BC-83D1-DCBF8F1C1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94373"/>
            <a:ext cx="5647025" cy="3470354"/>
          </a:xfrm>
          <a:prstGeom prst="rect">
            <a:avLst/>
          </a:prstGeom>
        </p:spPr>
      </p:pic>
    </p:spTree>
    <p:extLst>
      <p:ext uri="{BB962C8B-B14F-4D97-AF65-F5344CB8AC3E}">
        <p14:creationId xmlns:p14="http://schemas.microsoft.com/office/powerpoint/2010/main" val="2323631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B7AA-3917-4487-97E5-22297DD29082}"/>
              </a:ext>
            </a:extLst>
          </p:cNvPr>
          <p:cNvSpPr>
            <a:spLocks noGrp="1"/>
          </p:cNvSpPr>
          <p:nvPr>
            <p:ph type="title"/>
          </p:nvPr>
        </p:nvSpPr>
        <p:spPr>
          <a:xfrm>
            <a:off x="913795" y="568036"/>
            <a:ext cx="10353761" cy="1326321"/>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C28BBAD-D6AF-4A8A-9355-884BEAC065BC}"/>
              </a:ext>
            </a:extLst>
          </p:cNvPr>
          <p:cNvSpPr>
            <a:spLocks noGrp="1"/>
          </p:cNvSpPr>
          <p:nvPr>
            <p:ph idx="1"/>
          </p:nvPr>
        </p:nvSpPr>
        <p:spPr>
          <a:xfrm>
            <a:off x="781909" y="1999348"/>
            <a:ext cx="10675799" cy="4249051"/>
          </a:xfrm>
        </p:spPr>
        <p:txBody>
          <a:bodyPr>
            <a:normAutofit/>
          </a:bodyPr>
          <a:lstStyle/>
          <a:p>
            <a:r>
              <a:rPr lang="en-US" dirty="0">
                <a:cs typeface="Times New Roman" pitchFamily="18" charset="0"/>
              </a:rPr>
              <a:t> </a:t>
            </a:r>
            <a:r>
              <a:rPr lang="en-US" dirty="0">
                <a:effectLst/>
              </a:rPr>
              <a:t>We have successfully built an gesture controlled automatic car parking which is more robust and efficient way to make a car enter and exit the garage.</a:t>
            </a:r>
            <a:endParaRPr lang="en-IN" dirty="0">
              <a:effectLst/>
            </a:endParaRPr>
          </a:p>
          <a:p>
            <a:r>
              <a:rPr lang="en-US" dirty="0">
                <a:effectLst/>
              </a:rPr>
              <a:t>This has enhanced the way to communicate to our car and helped to better access  the cars automatic parking assist. Obstruction sensors around the car prevents the car from scratches or accidental damages, while moving into the garage. All the communications is achieved by Internet Of Things which has allowed us to have a seamless transmission of data across devices.</a:t>
            </a:r>
            <a:endParaRPr lang="en-IN" dirty="0">
              <a:effectLst/>
            </a:endParaRPr>
          </a:p>
          <a:p>
            <a:r>
              <a:rPr lang="en-US" dirty="0">
                <a:effectLst/>
              </a:rPr>
              <a:t>Remote access to the car have only limited movements, while hands free control has allowed the car to move with wide degree of motions which is the future of electric cars</a:t>
            </a:r>
            <a:endParaRPr lang="en-IN" dirty="0">
              <a:effectLst/>
            </a:endParaRPr>
          </a:p>
          <a:p>
            <a:endParaRPr lang="en-IN" dirty="0"/>
          </a:p>
        </p:txBody>
      </p:sp>
    </p:spTree>
    <p:extLst>
      <p:ext uri="{BB962C8B-B14F-4D97-AF65-F5344CB8AC3E}">
        <p14:creationId xmlns:p14="http://schemas.microsoft.com/office/powerpoint/2010/main" val="1583406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03D7-6162-4466-8C4A-5A4E9A8CD91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B829BD0-F394-48C1-A6DC-55D76D3955AD}"/>
              </a:ext>
            </a:extLst>
          </p:cNvPr>
          <p:cNvSpPr>
            <a:spLocks noGrp="1"/>
          </p:cNvSpPr>
          <p:nvPr>
            <p:ph idx="1"/>
          </p:nvPr>
        </p:nvSpPr>
        <p:spPr>
          <a:xfrm>
            <a:off x="913795" y="2096064"/>
            <a:ext cx="10353762" cy="4528256"/>
          </a:xfrm>
        </p:spPr>
        <p:txBody>
          <a:bodyPr>
            <a:normAutofit/>
          </a:bodyPr>
          <a:lstStyle/>
          <a:p>
            <a:pPr lvl="0"/>
            <a:r>
              <a:rPr lang="en-US" sz="1800" dirty="0" err="1">
                <a:effectLst/>
              </a:rPr>
              <a:t>S.Suman</a:t>
            </a:r>
            <a:r>
              <a:rPr lang="en-US" sz="1800" dirty="0">
                <a:effectLst/>
              </a:rPr>
              <a:t>, </a:t>
            </a:r>
            <a:r>
              <a:rPr lang="en-US" sz="1800" dirty="0" err="1">
                <a:effectLst/>
              </a:rPr>
              <a:t>S.Shrivatsa</a:t>
            </a:r>
            <a:r>
              <a:rPr lang="en-US" sz="1800" dirty="0">
                <a:effectLst/>
              </a:rPr>
              <a:t>- Motion and system enabling control of different digital devices using gesture or motion control- 2018- Google Patents</a:t>
            </a:r>
            <a:endParaRPr lang="en-IN" sz="1800" dirty="0">
              <a:effectLst/>
            </a:endParaRPr>
          </a:p>
          <a:p>
            <a:pPr lvl="0"/>
            <a:r>
              <a:rPr lang="en-IN" sz="1800" u="sng" dirty="0">
                <a:effectLst/>
              </a:rPr>
              <a:t>J Pirker</a:t>
            </a:r>
            <a:r>
              <a:rPr lang="en-IN" sz="1800" dirty="0">
                <a:effectLst/>
              </a:rPr>
              <a:t>, M </a:t>
            </a:r>
            <a:r>
              <a:rPr lang="en-IN" sz="1800" dirty="0" err="1">
                <a:effectLst/>
              </a:rPr>
              <a:t>Pojer</a:t>
            </a:r>
            <a:r>
              <a:rPr lang="en-IN" sz="1800" dirty="0">
                <a:effectLst/>
              </a:rPr>
              <a:t>, </a:t>
            </a:r>
            <a:r>
              <a:rPr lang="en-IN" sz="1800" u="sng" dirty="0">
                <a:effectLst/>
              </a:rPr>
              <a:t>A </a:t>
            </a:r>
            <a:r>
              <a:rPr lang="en-IN" sz="1800" u="sng" dirty="0" err="1">
                <a:effectLst/>
              </a:rPr>
              <a:t>Holzinger</a:t>
            </a:r>
            <a:r>
              <a:rPr lang="en-IN" sz="1800" dirty="0">
                <a:effectLst/>
              </a:rPr>
              <a:t>, </a:t>
            </a:r>
            <a:r>
              <a:rPr lang="en-IN" sz="1800" u="sng" dirty="0">
                <a:effectLst/>
              </a:rPr>
              <a:t>C </a:t>
            </a:r>
            <a:r>
              <a:rPr lang="en-IN" sz="1800" u="sng" dirty="0" err="1">
                <a:effectLst/>
              </a:rPr>
              <a:t>Güt</a:t>
            </a:r>
            <a:r>
              <a:rPr lang="en-IN" sz="1800" u="sng" dirty="0" err="1">
                <a:effectLst/>
                <a:hlinkClick r:id="rId2"/>
              </a:rPr>
              <a:t>l</a:t>
            </a:r>
            <a:r>
              <a:rPr lang="en-IN" sz="1800" dirty="0">
                <a:effectLst/>
              </a:rPr>
              <a:t>- Gesture based interactions in video games using leap motion controller- 2017- International Conference on human</a:t>
            </a:r>
          </a:p>
          <a:p>
            <a:pPr lvl="0"/>
            <a:r>
              <a:rPr lang="en-IN" sz="1800" dirty="0">
                <a:effectLst/>
              </a:rPr>
              <a:t>HY Lai- Hand gesture recognition system for controlling electronically controlled devices- 2019- Google Patents</a:t>
            </a:r>
          </a:p>
          <a:p>
            <a:pPr lvl="0"/>
            <a:r>
              <a:rPr lang="en-IN" sz="1800" dirty="0">
                <a:effectLst/>
              </a:rPr>
              <a:t>S Song, D Yan, Y </a:t>
            </a:r>
            <a:r>
              <a:rPr lang="en-IN" sz="1800" dirty="0" err="1">
                <a:effectLst/>
              </a:rPr>
              <a:t>Xie</a:t>
            </a:r>
            <a:r>
              <a:rPr lang="en-IN" sz="1800" dirty="0">
                <a:effectLst/>
              </a:rPr>
              <a:t> – Design of control system based on hand gesture recognition- 2018- IEEE</a:t>
            </a:r>
          </a:p>
          <a:p>
            <a:r>
              <a:rPr lang="en-IN" dirty="0">
                <a:effectLst/>
              </a:rPr>
              <a:t>A </a:t>
            </a:r>
            <a:r>
              <a:rPr lang="en-IN" dirty="0" err="1">
                <a:effectLst/>
              </a:rPr>
              <a:t>Jackowski</a:t>
            </a:r>
            <a:r>
              <a:rPr lang="en-IN" dirty="0">
                <a:effectLst/>
              </a:rPr>
              <a:t>, M </a:t>
            </a:r>
            <a:r>
              <a:rPr lang="en-IN" dirty="0" err="1">
                <a:effectLst/>
              </a:rPr>
              <a:t>Gebhard</a:t>
            </a:r>
            <a:r>
              <a:rPr lang="en-IN" dirty="0">
                <a:effectLst/>
              </a:rPr>
              <a:t> – Head motion and head gesture based robot control – 2017- IEEE </a:t>
            </a:r>
          </a:p>
          <a:p>
            <a:r>
              <a:rPr lang="en-IN" u="sng" dirty="0">
                <a:effectLst/>
              </a:rPr>
              <a:t>A Sarkar</a:t>
            </a:r>
            <a:r>
              <a:rPr lang="en-IN" dirty="0">
                <a:effectLst/>
              </a:rPr>
              <a:t>, </a:t>
            </a:r>
            <a:r>
              <a:rPr lang="en-IN" u="sng" dirty="0">
                <a:effectLst/>
              </a:rPr>
              <a:t>KA Patel</a:t>
            </a:r>
            <a:r>
              <a:rPr lang="en-IN" dirty="0">
                <a:effectLst/>
              </a:rPr>
              <a:t>, RKG Ram- Gesture control of a drone using a motion controller- 2916- IEEE</a:t>
            </a:r>
          </a:p>
          <a:p>
            <a:pPr lvl="0"/>
            <a:endParaRPr lang="en-IN" sz="1800" dirty="0">
              <a:effectLst/>
            </a:endParaRPr>
          </a:p>
          <a:p>
            <a:endParaRPr lang="en-US" i="1" dirty="0">
              <a:effectLst/>
            </a:endParaRPr>
          </a:p>
          <a:p>
            <a:endParaRPr lang="en-US" i="1" dirty="0">
              <a:effectLst/>
            </a:endParaRPr>
          </a:p>
          <a:p>
            <a:endParaRPr lang="en-US" i="1" dirty="0">
              <a:effectLst/>
            </a:endParaRPr>
          </a:p>
          <a:p>
            <a:endParaRPr lang="en-IN" dirty="0"/>
          </a:p>
        </p:txBody>
      </p:sp>
    </p:spTree>
    <p:extLst>
      <p:ext uri="{BB962C8B-B14F-4D97-AF65-F5344CB8AC3E}">
        <p14:creationId xmlns:p14="http://schemas.microsoft.com/office/powerpoint/2010/main" val="381821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346B7-6511-4CCF-BD2A-EAA1B23EFA08}"/>
              </a:ext>
            </a:extLst>
          </p:cNvPr>
          <p:cNvSpPr>
            <a:spLocks noGrp="1"/>
          </p:cNvSpPr>
          <p:nvPr>
            <p:ph idx="1"/>
          </p:nvPr>
        </p:nvSpPr>
        <p:spPr>
          <a:xfrm>
            <a:off x="1009896" y="412114"/>
            <a:ext cx="10353762" cy="6184336"/>
          </a:xfrm>
        </p:spPr>
        <p:txBody>
          <a:bodyPr>
            <a:normAutofit/>
          </a:bodyPr>
          <a:lstStyle/>
          <a:p>
            <a:pPr lvl="0"/>
            <a:r>
              <a:rPr lang="en-IN" dirty="0">
                <a:effectLst/>
              </a:rPr>
              <a:t>G Strutt, J </a:t>
            </a:r>
            <a:r>
              <a:rPr lang="en-IN" dirty="0" err="1">
                <a:effectLst/>
              </a:rPr>
              <a:t>Bjørne</a:t>
            </a:r>
            <a:r>
              <a:rPr lang="en-IN" dirty="0">
                <a:effectLst/>
              </a:rPr>
              <a:t>, G Birkedal- Gesture control- 2019- Google Patents</a:t>
            </a:r>
          </a:p>
          <a:p>
            <a:pPr lvl="0"/>
            <a:r>
              <a:rPr lang="en-IN" dirty="0">
                <a:effectLst/>
              </a:rPr>
              <a:t>W </a:t>
            </a:r>
            <a:r>
              <a:rPr lang="en-IN" dirty="0" err="1">
                <a:effectLst/>
              </a:rPr>
              <a:t>Luchner</a:t>
            </a:r>
            <a:r>
              <a:rPr lang="en-IN" dirty="0">
                <a:effectLst/>
              </a:rPr>
              <a:t>, J Pennock, E </a:t>
            </a:r>
            <a:r>
              <a:rPr lang="en-IN" dirty="0" err="1">
                <a:effectLst/>
              </a:rPr>
              <a:t>Veit</a:t>
            </a:r>
            <a:r>
              <a:rPr lang="en-IN" dirty="0">
                <a:effectLst/>
              </a:rPr>
              <a:t>- Gesture and motion based control of user interfaces- 2019- Google Patents</a:t>
            </a:r>
          </a:p>
          <a:p>
            <a:pPr lvl="0"/>
            <a:r>
              <a:rPr lang="en-IN" dirty="0">
                <a:effectLst/>
              </a:rPr>
              <a:t>S </a:t>
            </a:r>
            <a:r>
              <a:rPr lang="en-IN" dirty="0" err="1">
                <a:effectLst/>
              </a:rPr>
              <a:t>Surve</a:t>
            </a:r>
            <a:r>
              <a:rPr lang="en-IN" dirty="0">
                <a:effectLst/>
              </a:rPr>
              <a:t>, A Nair, A Singh, V Krishna – </a:t>
            </a:r>
            <a:r>
              <a:rPr lang="en-IN" dirty="0" err="1">
                <a:effectLst/>
              </a:rPr>
              <a:t>Iot</a:t>
            </a:r>
            <a:r>
              <a:rPr lang="en-IN" dirty="0">
                <a:effectLst/>
              </a:rPr>
              <a:t> based gesture control gaming-2018- Academia.edu</a:t>
            </a:r>
          </a:p>
          <a:p>
            <a:r>
              <a:rPr lang="en-IN" dirty="0">
                <a:effectLst/>
              </a:rPr>
              <a:t>W </a:t>
            </a:r>
            <a:r>
              <a:rPr lang="en-IN" dirty="0" err="1">
                <a:effectLst/>
              </a:rPr>
              <a:t>Zhi-heng</a:t>
            </a:r>
            <a:r>
              <a:rPr lang="en-IN" dirty="0">
                <a:effectLst/>
              </a:rPr>
              <a:t>, C Jiang-</a:t>
            </a:r>
            <a:r>
              <a:rPr lang="en-IN" dirty="0" err="1">
                <a:effectLst/>
              </a:rPr>
              <a:t>tao</a:t>
            </a:r>
            <a:r>
              <a:rPr lang="en-IN" dirty="0">
                <a:effectLst/>
              </a:rPr>
              <a:t>, L </a:t>
            </a:r>
            <a:r>
              <a:rPr lang="en-IN" dirty="0" err="1">
                <a:effectLst/>
              </a:rPr>
              <a:t>Jin-guo</a:t>
            </a:r>
            <a:r>
              <a:rPr lang="en-IN" dirty="0">
                <a:effectLst/>
              </a:rPr>
              <a:t> – Design of human computer interaction control system based on hand gesture recognition- 2017-IEEE</a:t>
            </a:r>
            <a:r>
              <a:rPr lang="en-US" dirty="0">
                <a:effectLst/>
              </a:rPr>
              <a:t> </a:t>
            </a:r>
            <a:endParaRPr lang="en-IN" dirty="0"/>
          </a:p>
        </p:txBody>
      </p:sp>
    </p:spTree>
    <p:extLst>
      <p:ext uri="{BB962C8B-B14F-4D97-AF65-F5344CB8AC3E}">
        <p14:creationId xmlns:p14="http://schemas.microsoft.com/office/powerpoint/2010/main" val="196899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0D7E-448F-4BFF-9FA2-5590B5C23E7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A063D53-E19A-4C79-9565-69410EF48D7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03104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1D-8210-4C02-9928-B3BD02C52489}"/>
              </a:ext>
            </a:extLst>
          </p:cNvPr>
          <p:cNvSpPr>
            <a:spLocks noGrp="1"/>
          </p:cNvSpPr>
          <p:nvPr>
            <p:ph type="title"/>
          </p:nvPr>
        </p:nvSpPr>
        <p:spPr>
          <a:xfrm>
            <a:off x="801984" y="529565"/>
            <a:ext cx="10353761" cy="1326321"/>
          </a:xfrm>
        </p:spPr>
        <p:txBody>
          <a:bodyPr>
            <a:normAutofit fontScale="90000"/>
          </a:bodyPr>
          <a:lstStyle/>
          <a:p>
            <a:r>
              <a:rPr lang="en-US" dirty="0"/>
              <a:t>	machine leaning in automotive industry</a:t>
            </a:r>
            <a:br>
              <a:rPr lang="en-US" dirty="0"/>
            </a:br>
            <a:endParaRPr lang="en-IN" dirty="0"/>
          </a:p>
        </p:txBody>
      </p:sp>
      <p:sp>
        <p:nvSpPr>
          <p:cNvPr id="3" name="Content Placeholder 2">
            <a:extLst>
              <a:ext uri="{FF2B5EF4-FFF2-40B4-BE49-F238E27FC236}">
                <a16:creationId xmlns:a16="http://schemas.microsoft.com/office/drawing/2014/main" id="{00D3ABAF-CF52-4C4B-AC04-88D3BB3A0EB7}"/>
              </a:ext>
            </a:extLst>
          </p:cNvPr>
          <p:cNvSpPr>
            <a:spLocks noGrp="1"/>
          </p:cNvSpPr>
          <p:nvPr>
            <p:ph idx="1"/>
          </p:nvPr>
        </p:nvSpPr>
        <p:spPr>
          <a:xfrm>
            <a:off x="801984" y="1609093"/>
            <a:ext cx="9962998" cy="2311629"/>
          </a:xfrm>
        </p:spPr>
        <p:txBody>
          <a:bodyPr>
            <a:normAutofit/>
          </a:bodyPr>
          <a:lstStyle/>
          <a:p>
            <a:r>
              <a:rPr lang="en-IN" dirty="0">
                <a:effectLst/>
              </a:rPr>
              <a:t>In the automotive industry, machine learning is most often associated with product innovations, such as self-driving cars, parking and lane-change assists, and smart energy systems. Gesture</a:t>
            </a:r>
            <a:r>
              <a:rPr lang="en-IN" dirty="0"/>
              <a:t> recognition  is an advanced technology that uses deep learning or machine learning techniques to identify a person using their hand gestures.</a:t>
            </a:r>
          </a:p>
          <a:p>
            <a:pPr marL="0" indent="0">
              <a:buNone/>
            </a:pPr>
            <a:endParaRPr lang="en-US"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9CDDC997-CF0E-45C9-9E6E-6EE2B225F744}"/>
              </a:ext>
            </a:extLst>
          </p:cNvPr>
          <p:cNvPicPr/>
          <p:nvPr/>
        </p:nvPicPr>
        <p:blipFill>
          <a:blip r:embed="rId2">
            <a:extLst>
              <a:ext uri="{28A0092B-C50C-407E-A947-70E740481C1C}">
                <a14:useLocalDpi xmlns:a14="http://schemas.microsoft.com/office/drawing/2010/main" val="0"/>
              </a:ext>
            </a:extLst>
          </a:blip>
          <a:stretch>
            <a:fillRect/>
          </a:stretch>
        </p:blipFill>
        <p:spPr>
          <a:xfrm>
            <a:off x="2515865" y="3351558"/>
            <a:ext cx="6535236" cy="2976877"/>
          </a:xfrm>
          <a:prstGeom prst="rect">
            <a:avLst/>
          </a:prstGeom>
        </p:spPr>
      </p:pic>
      <p:sp>
        <p:nvSpPr>
          <p:cNvPr id="5" name="TextBox 4">
            <a:extLst>
              <a:ext uri="{FF2B5EF4-FFF2-40B4-BE49-F238E27FC236}">
                <a16:creationId xmlns:a16="http://schemas.microsoft.com/office/drawing/2014/main" id="{97AE66E1-CFB5-4A4A-A579-9BCCE011F558}"/>
              </a:ext>
            </a:extLst>
          </p:cNvPr>
          <p:cNvSpPr txBox="1"/>
          <p:nvPr/>
        </p:nvSpPr>
        <p:spPr>
          <a:xfrm>
            <a:off x="9051101" y="5689707"/>
            <a:ext cx="296079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Source: MIT Sloan Management Review</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165498"/>
      </p:ext>
    </p:extLst>
  </p:cSld>
  <p:clrMapOvr>
    <a:masterClrMapping/>
  </p:clrMapOvr>
  <mc:AlternateContent xmlns:mc="http://schemas.openxmlformats.org/markup-compatibility/2006" xmlns:p14="http://schemas.microsoft.com/office/powerpoint/2010/main">
    <mc:Choice Requires="p14">
      <p:transition spd="slow" p14:dur="2000" advTm="7954"/>
    </mc:Choice>
    <mc:Fallback xmlns="">
      <p:transition spd="slow" advTm="79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E0F3-88E6-44EB-9581-FADC4F179149}"/>
              </a:ext>
            </a:extLst>
          </p:cNvPr>
          <p:cNvSpPr>
            <a:spLocks noGrp="1"/>
          </p:cNvSpPr>
          <p:nvPr>
            <p:ph type="title"/>
          </p:nvPr>
        </p:nvSpPr>
        <p:spPr/>
        <p:txBody>
          <a:bodyPr/>
          <a:lstStyle/>
          <a:p>
            <a:r>
              <a:rPr lang="en-US" dirty="0"/>
              <a:t>Growth AUTOMATED CAR PARKING SYSTEM</a:t>
            </a:r>
            <a:endParaRPr lang="en-IN" dirty="0"/>
          </a:p>
        </p:txBody>
      </p:sp>
      <p:sp>
        <p:nvSpPr>
          <p:cNvPr id="4" name="TextBox 3">
            <a:extLst>
              <a:ext uri="{FF2B5EF4-FFF2-40B4-BE49-F238E27FC236}">
                <a16:creationId xmlns:a16="http://schemas.microsoft.com/office/drawing/2014/main" id="{A066D0DF-078A-4CF9-9A7D-809CD56B6A5F}"/>
              </a:ext>
            </a:extLst>
          </p:cNvPr>
          <p:cNvSpPr txBox="1"/>
          <p:nvPr/>
        </p:nvSpPr>
        <p:spPr>
          <a:xfrm>
            <a:off x="7490460" y="5950778"/>
            <a:ext cx="3777096" cy="307777"/>
          </a:xfrm>
          <a:prstGeom prst="rect">
            <a:avLst/>
          </a:prstGeom>
          <a:noFill/>
        </p:spPr>
        <p:txBody>
          <a:bodyPr wrap="square" rtlCol="0">
            <a:spAutoFit/>
          </a:bodyPr>
          <a:lstStyle/>
          <a:p>
            <a:r>
              <a:rPr lang="en-IN" sz="1400" dirty="0">
                <a:latin typeface="+mj-lt"/>
              </a:rPr>
              <a:t>Source: www.grandviewresearch.com</a:t>
            </a:r>
          </a:p>
        </p:txBody>
      </p:sp>
      <p:pic>
        <p:nvPicPr>
          <p:cNvPr id="8" name="Content Placeholder 7">
            <a:extLst>
              <a:ext uri="{FF2B5EF4-FFF2-40B4-BE49-F238E27FC236}">
                <a16:creationId xmlns:a16="http://schemas.microsoft.com/office/drawing/2014/main" id="{445F24AF-64BE-431D-A4A8-D347026DB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4725" y="1935921"/>
            <a:ext cx="7922549" cy="3961275"/>
          </a:xfrm>
        </p:spPr>
      </p:pic>
    </p:spTree>
    <p:extLst>
      <p:ext uri="{BB962C8B-B14F-4D97-AF65-F5344CB8AC3E}">
        <p14:creationId xmlns:p14="http://schemas.microsoft.com/office/powerpoint/2010/main" val="59531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1F29-AA8C-4CE7-8A78-6C7112380552}"/>
              </a:ext>
            </a:extLst>
          </p:cNvPr>
          <p:cNvSpPr>
            <a:spLocks noGrp="1"/>
          </p:cNvSpPr>
          <p:nvPr>
            <p:ph type="title"/>
          </p:nvPr>
        </p:nvSpPr>
        <p:spPr>
          <a:xfrm>
            <a:off x="919119" y="39001"/>
            <a:ext cx="10353761" cy="1326321"/>
          </a:xfrm>
        </p:spPr>
        <p:txBody>
          <a:bodyPr/>
          <a:lstStyle/>
          <a:p>
            <a:r>
              <a:rPr lang="en-US" dirty="0"/>
              <a:t>Literature survey </a:t>
            </a:r>
            <a:endParaRPr lang="en-IN" dirty="0"/>
          </a:p>
        </p:txBody>
      </p:sp>
      <p:graphicFrame>
        <p:nvGraphicFramePr>
          <p:cNvPr id="6" name="Table 6">
            <a:extLst>
              <a:ext uri="{FF2B5EF4-FFF2-40B4-BE49-F238E27FC236}">
                <a16:creationId xmlns:a16="http://schemas.microsoft.com/office/drawing/2014/main" id="{7169721F-44DB-4DBD-9C1B-0261275CBDAE}"/>
              </a:ext>
            </a:extLst>
          </p:cNvPr>
          <p:cNvGraphicFramePr>
            <a:graphicFrameLocks noGrp="1"/>
          </p:cNvGraphicFramePr>
          <p:nvPr>
            <p:ph idx="1"/>
            <p:extLst>
              <p:ext uri="{D42A27DB-BD31-4B8C-83A1-F6EECF244321}">
                <p14:modId xmlns:p14="http://schemas.microsoft.com/office/powerpoint/2010/main" val="263512555"/>
              </p:ext>
            </p:extLst>
          </p:nvPr>
        </p:nvGraphicFramePr>
        <p:xfrm>
          <a:off x="784861" y="1122946"/>
          <a:ext cx="10828020" cy="4942574"/>
        </p:xfrm>
        <a:graphic>
          <a:graphicData uri="http://schemas.openxmlformats.org/drawingml/2006/table">
            <a:tbl>
              <a:tblPr firstRow="1" bandRow="1">
                <a:tableStyleId>{775DCB02-9BB8-47FD-8907-85C794F793BA}</a:tableStyleId>
              </a:tblPr>
              <a:tblGrid>
                <a:gridCol w="927450">
                  <a:extLst>
                    <a:ext uri="{9D8B030D-6E8A-4147-A177-3AD203B41FA5}">
                      <a16:colId xmlns:a16="http://schemas.microsoft.com/office/drawing/2014/main" val="1158790076"/>
                    </a:ext>
                  </a:extLst>
                </a:gridCol>
                <a:gridCol w="1123643">
                  <a:extLst>
                    <a:ext uri="{9D8B030D-6E8A-4147-A177-3AD203B41FA5}">
                      <a16:colId xmlns:a16="http://schemas.microsoft.com/office/drawing/2014/main" val="1044420683"/>
                    </a:ext>
                  </a:extLst>
                </a:gridCol>
                <a:gridCol w="2382762">
                  <a:extLst>
                    <a:ext uri="{9D8B030D-6E8A-4147-A177-3AD203B41FA5}">
                      <a16:colId xmlns:a16="http://schemas.microsoft.com/office/drawing/2014/main" val="1836483839"/>
                    </a:ext>
                  </a:extLst>
                </a:gridCol>
                <a:gridCol w="2988414">
                  <a:extLst>
                    <a:ext uri="{9D8B030D-6E8A-4147-A177-3AD203B41FA5}">
                      <a16:colId xmlns:a16="http://schemas.microsoft.com/office/drawing/2014/main" val="1257755115"/>
                    </a:ext>
                  </a:extLst>
                </a:gridCol>
                <a:gridCol w="3405751">
                  <a:extLst>
                    <a:ext uri="{9D8B030D-6E8A-4147-A177-3AD203B41FA5}">
                      <a16:colId xmlns:a16="http://schemas.microsoft.com/office/drawing/2014/main" val="574807359"/>
                    </a:ext>
                  </a:extLst>
                </a:gridCol>
              </a:tblGrid>
              <a:tr h="518173">
                <a:tc>
                  <a:txBody>
                    <a:bodyPr/>
                    <a:lstStyle/>
                    <a:p>
                      <a:r>
                        <a:rPr lang="en-US" sz="1800" dirty="0"/>
                        <a:t>Sl.No</a:t>
                      </a:r>
                      <a:endParaRPr lang="en-IN" sz="1800" dirty="0">
                        <a:solidFill>
                          <a:schemeClr val="tx1"/>
                        </a:solidFill>
                      </a:endParaRPr>
                    </a:p>
                  </a:txBody>
                  <a:tcPr/>
                </a:tc>
                <a:tc>
                  <a:txBody>
                    <a:bodyPr/>
                    <a:lstStyle/>
                    <a:p>
                      <a:r>
                        <a:rPr lang="en-US" sz="1800" dirty="0"/>
                        <a:t>YEAR</a:t>
                      </a:r>
                      <a:endParaRPr lang="en-IN" sz="1800" dirty="0"/>
                    </a:p>
                  </a:txBody>
                  <a:tcPr/>
                </a:tc>
                <a:tc>
                  <a:txBody>
                    <a:bodyPr/>
                    <a:lstStyle/>
                    <a:p>
                      <a:r>
                        <a:rPr lang="en-US" sz="1800" dirty="0"/>
                        <a:t>AUTHOR</a:t>
                      </a:r>
                      <a:endParaRPr lang="en-IN" sz="1800" dirty="0"/>
                    </a:p>
                  </a:txBody>
                  <a:tcPr/>
                </a:tc>
                <a:tc>
                  <a:txBody>
                    <a:bodyPr/>
                    <a:lstStyle/>
                    <a:p>
                      <a:r>
                        <a:rPr lang="en-US" sz="1800" dirty="0"/>
                        <a:t>TITLE</a:t>
                      </a:r>
                      <a:endParaRPr lang="en-IN" sz="1800" dirty="0"/>
                    </a:p>
                  </a:txBody>
                  <a:tcPr/>
                </a:tc>
                <a:tc>
                  <a:txBody>
                    <a:bodyPr/>
                    <a:lstStyle/>
                    <a:p>
                      <a:r>
                        <a:rPr lang="en-US" sz="1800" dirty="0"/>
                        <a:t>INFERENCE</a:t>
                      </a:r>
                      <a:endParaRPr lang="en-IN" sz="1800" dirty="0"/>
                    </a:p>
                  </a:txBody>
                  <a:tcPr/>
                </a:tc>
                <a:extLst>
                  <a:ext uri="{0D108BD9-81ED-4DB2-BD59-A6C34878D82A}">
                    <a16:rowId xmlns:a16="http://schemas.microsoft.com/office/drawing/2014/main" val="55869600"/>
                  </a:ext>
                </a:extLst>
              </a:tr>
              <a:tr h="1195784">
                <a:tc>
                  <a:txBody>
                    <a:bodyPr/>
                    <a:lstStyle/>
                    <a:p>
                      <a:r>
                        <a:rPr lang="en-US" sz="1800" dirty="0">
                          <a:latin typeface="+mn-lt"/>
                        </a:rPr>
                        <a:t>1</a:t>
                      </a:r>
                      <a:endParaRPr lang="en-IN" sz="1800" dirty="0">
                        <a:latin typeface="+mn-lt"/>
                      </a:endParaRPr>
                    </a:p>
                  </a:txBody>
                  <a:tcPr/>
                </a:tc>
                <a:tc>
                  <a:txBody>
                    <a:bodyPr/>
                    <a:lstStyle/>
                    <a:p>
                      <a:r>
                        <a:rPr lang="en-US" sz="1800" dirty="0">
                          <a:latin typeface="+mn-lt"/>
                        </a:rPr>
                        <a:t>2007</a:t>
                      </a:r>
                      <a:endParaRPr lang="en-IN" sz="1800" dirty="0">
                        <a:latin typeface="+mn-lt"/>
                      </a:endParaRPr>
                    </a:p>
                  </a:txBody>
                  <a:tcPr/>
                </a:tc>
                <a:tc>
                  <a:txBody>
                    <a:bodyPr/>
                    <a:lstStyle/>
                    <a:p>
                      <a:r>
                        <a:rPr lang="en-IN" sz="1800" b="0" kern="1200" dirty="0">
                          <a:solidFill>
                            <a:schemeClr val="dk1"/>
                          </a:solidFill>
                          <a:effectLst/>
                          <a:latin typeface="+mn-lt"/>
                          <a:ea typeface="+mn-ea"/>
                          <a:cs typeface="+mn-cs"/>
                        </a:rPr>
                        <a:t>Pei Jia; </a:t>
                      </a:r>
                      <a:r>
                        <a:rPr lang="en-IN" sz="1800" b="0" kern="1200" dirty="0" err="1">
                          <a:solidFill>
                            <a:schemeClr val="dk1"/>
                          </a:solidFill>
                          <a:effectLst/>
                          <a:latin typeface="+mn-lt"/>
                          <a:ea typeface="+mn-ea"/>
                          <a:cs typeface="+mn-cs"/>
                        </a:rPr>
                        <a:t>Huosheng</a:t>
                      </a:r>
                      <a:r>
                        <a:rPr lang="en-IN" sz="1800" b="0" kern="1200" dirty="0">
                          <a:solidFill>
                            <a:schemeClr val="dk1"/>
                          </a:solidFill>
                          <a:effectLst/>
                          <a:latin typeface="+mn-lt"/>
                          <a:ea typeface="+mn-ea"/>
                          <a:cs typeface="+mn-cs"/>
                        </a:rPr>
                        <a:t> H. Hu </a:t>
                      </a:r>
                      <a:endParaRPr lang="en-IN" sz="1800" b="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Times New Roman" panose="02020603050405020304" pitchFamily="18" charset="0"/>
                        </a:rPr>
                        <a:t>Head gesture recognition for hands‐free control of an intelligent wheelchair</a:t>
                      </a:r>
                      <a:endParaRPr lang="en-US" sz="1800" b="0" i="0" kern="1200" dirty="0">
                        <a:solidFill>
                          <a:schemeClr val="dk1"/>
                        </a:solidFill>
                        <a:effectLst/>
                        <a:latin typeface="+mn-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dk1"/>
                        </a:solidFill>
                        <a:effectLst/>
                        <a:latin typeface="+mn-lt"/>
                        <a:ea typeface="+mn-ea"/>
                        <a:cs typeface="+mn-cs"/>
                      </a:endParaRPr>
                    </a:p>
                  </a:txBody>
                  <a:tcPr/>
                </a:tc>
                <a:tc>
                  <a:txBody>
                    <a:bodyPr/>
                    <a:lstStyle/>
                    <a:p>
                      <a:r>
                        <a:rPr lang="en-US" sz="1800" dirty="0">
                          <a:latin typeface="+mn-lt"/>
                        </a:rPr>
                        <a:t>It presents a novel hands – free control system for intelligent wheelchairs using head gestures</a:t>
                      </a:r>
                      <a:endParaRPr lang="en-IN" sz="1800" dirty="0">
                        <a:latin typeface="+mn-lt"/>
                      </a:endParaRPr>
                    </a:p>
                  </a:txBody>
                  <a:tcPr/>
                </a:tc>
                <a:extLst>
                  <a:ext uri="{0D108BD9-81ED-4DB2-BD59-A6C34878D82A}">
                    <a16:rowId xmlns:a16="http://schemas.microsoft.com/office/drawing/2014/main" val="4212700372"/>
                  </a:ext>
                </a:extLst>
              </a:tr>
              <a:tr h="2032833">
                <a:tc>
                  <a:txBody>
                    <a:bodyPr/>
                    <a:lstStyle/>
                    <a:p>
                      <a:r>
                        <a:rPr lang="en-US" sz="1800" dirty="0">
                          <a:latin typeface="+mn-lt"/>
                        </a:rPr>
                        <a:t>2</a:t>
                      </a:r>
                      <a:endParaRPr lang="en-IN" sz="1800" dirty="0">
                        <a:latin typeface="+mn-lt"/>
                      </a:endParaRPr>
                    </a:p>
                  </a:txBody>
                  <a:tcPr/>
                </a:tc>
                <a:tc>
                  <a:txBody>
                    <a:bodyPr/>
                    <a:lstStyle/>
                    <a:p>
                      <a:r>
                        <a:rPr lang="en-US" sz="1800" dirty="0">
                          <a:latin typeface="+mn-lt"/>
                        </a:rPr>
                        <a:t>2009</a:t>
                      </a:r>
                      <a:endParaRPr lang="en-IN" sz="1800" dirty="0">
                        <a:latin typeface="+mn-lt"/>
                      </a:endParaRPr>
                    </a:p>
                  </a:txBody>
                  <a:tcPr/>
                </a:tc>
                <a:tc>
                  <a:txBody>
                    <a:bodyPr/>
                    <a:lstStyle/>
                    <a:p>
                      <a:r>
                        <a:rPr lang="en-US" sz="1800" b="0" kern="1200" dirty="0" err="1">
                          <a:solidFill>
                            <a:schemeClr val="dk1"/>
                          </a:solidFill>
                          <a:effectLst/>
                          <a:latin typeface="+mn-lt"/>
                          <a:ea typeface="+mn-ea"/>
                          <a:cs typeface="+mn-cs"/>
                        </a:rPr>
                        <a:t>Masafumi</a:t>
                      </a:r>
                      <a:r>
                        <a:rPr lang="en-US" sz="1800" b="0" kern="1200" dirty="0">
                          <a:solidFill>
                            <a:schemeClr val="dk1"/>
                          </a:solidFill>
                          <a:effectLst/>
                          <a:latin typeface="+mn-lt"/>
                          <a:ea typeface="+mn-ea"/>
                          <a:cs typeface="+mn-cs"/>
                        </a:rPr>
                        <a:t> Hashimoto;</a:t>
                      </a:r>
                      <a:r>
                        <a:rPr lang="en-IN" sz="1800" b="0" i="0" kern="1200" dirty="0">
                          <a:solidFill>
                            <a:schemeClr val="dk1"/>
                          </a:solidFill>
                          <a:effectLst/>
                          <a:latin typeface="+mn-lt"/>
                          <a:ea typeface="+mn-ea"/>
                          <a:cs typeface="+mn-cs"/>
                        </a:rPr>
                        <a:t> </a:t>
                      </a:r>
                      <a:r>
                        <a:rPr lang="en-IN" sz="1800" b="0" i="0" u="none" strike="noStrike" kern="1200" dirty="0">
                          <a:solidFill>
                            <a:schemeClr val="dk1"/>
                          </a:solidFill>
                          <a:effectLst/>
                          <a:latin typeface="+mn-lt"/>
                          <a:ea typeface="+mn-ea"/>
                          <a:cs typeface="+mn-cs"/>
                        </a:rPr>
                        <a:t>Kazuhiko</a:t>
                      </a:r>
                      <a:r>
                        <a:rPr lang="en-IN" sz="1800" b="0" i="0" u="none" strike="noStrike" kern="1200" dirty="0">
                          <a:solidFill>
                            <a:schemeClr val="dk1"/>
                          </a:solidFill>
                          <a:effectLst/>
                          <a:latin typeface="+mn-lt"/>
                          <a:ea typeface="+mn-ea"/>
                          <a:cs typeface="+mn-cs"/>
                          <a:hlinkClick r:id="rId2"/>
                        </a:rPr>
                        <a:t> </a:t>
                      </a:r>
                      <a:r>
                        <a:rPr lang="en-IN" sz="1800" b="0" i="0" u="none" strike="noStrike" kern="1200" dirty="0">
                          <a:solidFill>
                            <a:schemeClr val="dk1"/>
                          </a:solidFill>
                          <a:effectLst/>
                          <a:latin typeface="+mn-lt"/>
                          <a:ea typeface="+mn-ea"/>
                          <a:cs typeface="+mn-cs"/>
                        </a:rPr>
                        <a:t>Takahashi </a:t>
                      </a:r>
                      <a:r>
                        <a:rPr lang="en-IN" sz="1800" b="0" i="0" kern="1200" dirty="0">
                          <a:solidFill>
                            <a:schemeClr val="dk1"/>
                          </a:solidFill>
                          <a:effectLst/>
                          <a:latin typeface="+mn-lt"/>
                          <a:ea typeface="+mn-ea"/>
                          <a:cs typeface="+mn-cs"/>
                        </a:rPr>
                        <a:t>; </a:t>
                      </a:r>
                      <a:r>
                        <a:rPr lang="en-IN" sz="1800" b="0" i="0" u="none" strike="noStrike" kern="1200" dirty="0">
                          <a:solidFill>
                            <a:schemeClr val="dk1"/>
                          </a:solidFill>
                          <a:effectLst/>
                          <a:latin typeface="+mn-lt"/>
                          <a:ea typeface="+mn-ea"/>
                          <a:cs typeface="+mn-cs"/>
                        </a:rPr>
                        <a:t>Masanari Shimada</a:t>
                      </a:r>
                      <a:endParaRPr lang="en-IN" sz="1800" b="0" i="0" kern="1200" dirty="0">
                        <a:solidFill>
                          <a:schemeClr val="dk1"/>
                        </a:solidFill>
                        <a:effectLst/>
                        <a:latin typeface="+mn-lt"/>
                        <a:ea typeface="+mn-ea"/>
                        <a:cs typeface="+mn-cs"/>
                      </a:endParaRPr>
                    </a:p>
                    <a:p>
                      <a:br>
                        <a:rPr lang="en-IN" sz="1800" b="0" i="0" kern="1200" dirty="0">
                          <a:solidFill>
                            <a:schemeClr val="dk1"/>
                          </a:solidFill>
                          <a:effectLst/>
                          <a:latin typeface="+mn-lt"/>
                          <a:ea typeface="+mn-ea"/>
                          <a:cs typeface="+mn-cs"/>
                        </a:rPr>
                      </a:br>
                      <a:r>
                        <a:rPr lang="en-US" sz="1800" b="0" kern="1200" dirty="0">
                          <a:solidFill>
                            <a:schemeClr val="dk1"/>
                          </a:solidFill>
                          <a:effectLst/>
                          <a:latin typeface="+mn-lt"/>
                          <a:ea typeface="+mn-ea"/>
                          <a:cs typeface="+mn-cs"/>
                        </a:rPr>
                        <a:t> </a:t>
                      </a:r>
                      <a:endParaRPr lang="en-IN" sz="18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Times New Roman" panose="02020603050405020304" pitchFamily="18" charset="0"/>
                        </a:rPr>
                        <a:t>Wheelchair control using an EOG- and EMG-based gesture interface</a:t>
                      </a:r>
                    </a:p>
                    <a:p>
                      <a:endParaRPr lang="en-IN" sz="1800" dirty="0">
                        <a:solidFill>
                          <a:schemeClr val="tx1"/>
                        </a:solidFill>
                        <a:latin typeface="+mn-lt"/>
                      </a:endParaRPr>
                    </a:p>
                  </a:txBody>
                  <a:tcPr/>
                </a:tc>
                <a:tc>
                  <a:txBody>
                    <a:bodyPr/>
                    <a:lstStyle/>
                    <a:p>
                      <a:r>
                        <a:rPr lang="en-IN" sz="1800" kern="1200" dirty="0">
                          <a:solidFill>
                            <a:schemeClr val="dk1"/>
                          </a:solidFill>
                          <a:effectLst/>
                          <a:latin typeface="+mn-lt"/>
                          <a:ea typeface="+mn-ea"/>
                          <a:cs typeface="+mn-cs"/>
                        </a:rPr>
                        <a:t>The nonverbal interface to hands-free control of an electric wheelchair is achieved</a:t>
                      </a:r>
                      <a:endParaRPr lang="en-IN" sz="1800" dirty="0">
                        <a:latin typeface="+mn-lt"/>
                      </a:endParaRPr>
                    </a:p>
                  </a:txBody>
                  <a:tcPr/>
                </a:tc>
                <a:extLst>
                  <a:ext uri="{0D108BD9-81ED-4DB2-BD59-A6C34878D82A}">
                    <a16:rowId xmlns:a16="http://schemas.microsoft.com/office/drawing/2014/main" val="2664864268"/>
                  </a:ext>
                </a:extLst>
              </a:tr>
              <a:tr h="1195784">
                <a:tc>
                  <a:txBody>
                    <a:bodyPr/>
                    <a:lstStyle/>
                    <a:p>
                      <a:r>
                        <a:rPr lang="en-US" sz="1800" dirty="0">
                          <a:latin typeface="+mn-lt"/>
                        </a:rPr>
                        <a:t>3</a:t>
                      </a:r>
                      <a:endParaRPr lang="en-IN" sz="1800" dirty="0">
                        <a:latin typeface="+mn-lt"/>
                      </a:endParaRPr>
                    </a:p>
                  </a:txBody>
                  <a:tcPr/>
                </a:tc>
                <a:tc>
                  <a:txBody>
                    <a:bodyPr/>
                    <a:lstStyle/>
                    <a:p>
                      <a:r>
                        <a:rPr lang="en-US" sz="1800" dirty="0">
                          <a:latin typeface="+mn-lt"/>
                        </a:rPr>
                        <a:t>2009</a:t>
                      </a:r>
                      <a:endParaRPr lang="en-IN" sz="1800" dirty="0">
                        <a:latin typeface="+mn-lt"/>
                      </a:endParaRPr>
                    </a:p>
                  </a:txBody>
                  <a:tcPr/>
                </a:tc>
                <a:tc>
                  <a:txBody>
                    <a:bodyPr/>
                    <a:lstStyle/>
                    <a:p>
                      <a:r>
                        <a:rPr lang="en-US" sz="1800" b="0" kern="1200" dirty="0">
                          <a:solidFill>
                            <a:schemeClr val="dk1"/>
                          </a:solidFill>
                          <a:effectLst/>
                          <a:latin typeface="+mn-lt"/>
                          <a:ea typeface="+mn-ea"/>
                          <a:cs typeface="+mn-cs"/>
                        </a:rPr>
                        <a:t>David Sachs ;   Steven S.  </a:t>
                      </a:r>
                      <a:endParaRPr lang="en-IN" sz="18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Mobile devices with motion gesture recognition</a:t>
                      </a:r>
                    </a:p>
                    <a:p>
                      <a:endParaRPr lang="en-IN" sz="1800" dirty="0">
                        <a:latin typeface="+mn-lt"/>
                      </a:endParaRPr>
                    </a:p>
                  </a:txBody>
                  <a:tcPr/>
                </a:tc>
                <a:tc>
                  <a:txBody>
                    <a:bodyPr/>
                    <a:lstStyle/>
                    <a:p>
                      <a:r>
                        <a:rPr lang="en-US" sz="1800" dirty="0">
                          <a:latin typeface="+mn-lt"/>
                        </a:rPr>
                        <a:t>Hand gestures are used to control mobile actions</a:t>
                      </a:r>
                      <a:endParaRPr lang="en-IN" sz="1800" dirty="0">
                        <a:latin typeface="+mn-lt"/>
                      </a:endParaRPr>
                    </a:p>
                  </a:txBody>
                  <a:tcPr/>
                </a:tc>
                <a:extLst>
                  <a:ext uri="{0D108BD9-81ED-4DB2-BD59-A6C34878D82A}">
                    <a16:rowId xmlns:a16="http://schemas.microsoft.com/office/drawing/2014/main" val="4096596660"/>
                  </a:ext>
                </a:extLst>
              </a:tr>
            </a:tbl>
          </a:graphicData>
        </a:graphic>
      </p:graphicFrame>
    </p:spTree>
    <p:extLst>
      <p:ext uri="{BB962C8B-B14F-4D97-AF65-F5344CB8AC3E}">
        <p14:creationId xmlns:p14="http://schemas.microsoft.com/office/powerpoint/2010/main" val="377293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57C8D53-927C-4A5A-93E1-070571FF687F}"/>
              </a:ext>
            </a:extLst>
          </p:cNvPr>
          <p:cNvGraphicFramePr>
            <a:graphicFrameLocks noGrp="1"/>
          </p:cNvGraphicFramePr>
          <p:nvPr>
            <p:ph idx="4294967295"/>
            <p:extLst>
              <p:ext uri="{D42A27DB-BD31-4B8C-83A1-F6EECF244321}">
                <p14:modId xmlns:p14="http://schemas.microsoft.com/office/powerpoint/2010/main" val="3827741124"/>
              </p:ext>
            </p:extLst>
          </p:nvPr>
        </p:nvGraphicFramePr>
        <p:xfrm>
          <a:off x="848201" y="1193800"/>
          <a:ext cx="10358437" cy="4759960"/>
        </p:xfrm>
        <a:graphic>
          <a:graphicData uri="http://schemas.openxmlformats.org/drawingml/2006/table">
            <a:tbl>
              <a:tblPr firstRow="1" bandRow="1">
                <a:tableStyleId>{775DCB02-9BB8-47FD-8907-85C794F793BA}</a:tableStyleId>
              </a:tblPr>
              <a:tblGrid>
                <a:gridCol w="929640">
                  <a:extLst>
                    <a:ext uri="{9D8B030D-6E8A-4147-A177-3AD203B41FA5}">
                      <a16:colId xmlns:a16="http://schemas.microsoft.com/office/drawing/2014/main" val="263540064"/>
                    </a:ext>
                  </a:extLst>
                </a:gridCol>
                <a:gridCol w="1226820">
                  <a:extLst>
                    <a:ext uri="{9D8B030D-6E8A-4147-A177-3AD203B41FA5}">
                      <a16:colId xmlns:a16="http://schemas.microsoft.com/office/drawing/2014/main" val="2973666707"/>
                    </a:ext>
                  </a:extLst>
                </a:gridCol>
                <a:gridCol w="3025140">
                  <a:extLst>
                    <a:ext uri="{9D8B030D-6E8A-4147-A177-3AD203B41FA5}">
                      <a16:colId xmlns:a16="http://schemas.microsoft.com/office/drawing/2014/main" val="1006402525"/>
                    </a:ext>
                  </a:extLst>
                </a:gridCol>
                <a:gridCol w="2407920">
                  <a:extLst>
                    <a:ext uri="{9D8B030D-6E8A-4147-A177-3AD203B41FA5}">
                      <a16:colId xmlns:a16="http://schemas.microsoft.com/office/drawing/2014/main" val="192599843"/>
                    </a:ext>
                  </a:extLst>
                </a:gridCol>
                <a:gridCol w="2768917">
                  <a:extLst>
                    <a:ext uri="{9D8B030D-6E8A-4147-A177-3AD203B41FA5}">
                      <a16:colId xmlns:a16="http://schemas.microsoft.com/office/drawing/2014/main" val="3636433711"/>
                    </a:ext>
                  </a:extLst>
                </a:gridCol>
              </a:tblGrid>
              <a:tr h="370840">
                <a:tc>
                  <a:txBody>
                    <a:bodyPr/>
                    <a:lstStyle/>
                    <a:p>
                      <a:r>
                        <a:rPr lang="en-US" dirty="0">
                          <a:solidFill>
                            <a:schemeClr val="tx1"/>
                          </a:solidFill>
                        </a:rPr>
                        <a:t>Sl.No.</a:t>
                      </a:r>
                      <a:endParaRPr lang="en-IN" dirty="0">
                        <a:solidFill>
                          <a:schemeClr val="tx1"/>
                        </a:solidFill>
                      </a:endParaRPr>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2859375519"/>
                  </a:ext>
                </a:extLst>
              </a:tr>
              <a:tr h="370840">
                <a:tc>
                  <a:txBody>
                    <a:bodyPr/>
                    <a:lstStyle/>
                    <a:p>
                      <a:r>
                        <a:rPr lang="en-US" sz="1800" dirty="0"/>
                        <a:t>4</a:t>
                      </a:r>
                      <a:endParaRPr lang="en-IN" sz="1800" dirty="0"/>
                    </a:p>
                  </a:txBody>
                  <a:tcPr/>
                </a:tc>
                <a:tc>
                  <a:txBody>
                    <a:bodyPr/>
                    <a:lstStyle/>
                    <a:p>
                      <a:r>
                        <a:rPr lang="en-US" sz="1800" dirty="0"/>
                        <a:t>2010</a:t>
                      </a:r>
                      <a:endParaRPr lang="en-IN" sz="1800" dirty="0"/>
                    </a:p>
                  </a:txBody>
                  <a:tcPr/>
                </a:tc>
                <a:tc>
                  <a:txBody>
                    <a:bodyPr/>
                    <a:lstStyle/>
                    <a:p>
                      <a:r>
                        <a:rPr lang="en-IN" sz="1800" b="0" kern="1200" dirty="0">
                          <a:solidFill>
                            <a:schemeClr val="dk1"/>
                          </a:solidFill>
                          <a:effectLst/>
                          <a:latin typeface="+mn-lt"/>
                          <a:ea typeface="+mn-ea"/>
                          <a:cs typeface="+mn-cs"/>
                        </a:rPr>
                        <a:t>Guy Hoffman; </a:t>
                      </a:r>
                      <a:r>
                        <a:rPr lang="en-IN" sz="1800" b="0" i="0" u="none" kern="1200" dirty="0">
                          <a:solidFill>
                            <a:schemeClr val="dk1"/>
                          </a:solidFill>
                          <a:effectLst/>
                          <a:latin typeface="+mn-lt"/>
                          <a:ea typeface="+mn-ea"/>
                          <a:cs typeface="+mn-cs"/>
                        </a:rPr>
                        <a:t>Gil Weinberg</a:t>
                      </a:r>
                      <a:r>
                        <a:rPr lang="en-IN" sz="1800" b="0" u="none" kern="1200" dirty="0">
                          <a:solidFill>
                            <a:schemeClr val="dk1"/>
                          </a:solidFill>
                          <a:effectLst/>
                          <a:latin typeface="+mn-lt"/>
                          <a:ea typeface="+mn-ea"/>
                          <a:cs typeface="+mn-cs"/>
                        </a:rPr>
                        <a:t> </a:t>
                      </a:r>
                      <a:endParaRPr lang="en-IN" sz="1800"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Gesture-based human-robot Jazz improvisation</a:t>
                      </a:r>
                    </a:p>
                    <a:p>
                      <a:endParaRPr lang="en-IN" sz="1800" dirty="0"/>
                    </a:p>
                  </a:txBody>
                  <a:tcPr/>
                </a:tc>
                <a:tc>
                  <a:txBody>
                    <a:bodyPr/>
                    <a:lstStyle/>
                    <a:p>
                      <a:r>
                        <a:rPr lang="en-US" sz="1800" dirty="0"/>
                        <a:t>A novel interactive improvisation system based on gestures is used for musical purposes</a:t>
                      </a:r>
                      <a:endParaRPr lang="en-IN" sz="1800" dirty="0"/>
                    </a:p>
                  </a:txBody>
                  <a:tcPr/>
                </a:tc>
                <a:extLst>
                  <a:ext uri="{0D108BD9-81ED-4DB2-BD59-A6C34878D82A}">
                    <a16:rowId xmlns:a16="http://schemas.microsoft.com/office/drawing/2014/main" val="3411054256"/>
                  </a:ext>
                </a:extLst>
              </a:tr>
              <a:tr h="370840">
                <a:tc>
                  <a:txBody>
                    <a:bodyPr/>
                    <a:lstStyle/>
                    <a:p>
                      <a:r>
                        <a:rPr lang="en-US" sz="1800" dirty="0"/>
                        <a:t>5</a:t>
                      </a:r>
                      <a:endParaRPr lang="en-IN" sz="1800" dirty="0"/>
                    </a:p>
                  </a:txBody>
                  <a:tcPr/>
                </a:tc>
                <a:tc>
                  <a:txBody>
                    <a:bodyPr/>
                    <a:lstStyle/>
                    <a:p>
                      <a:r>
                        <a:rPr lang="en-US" sz="1800" dirty="0"/>
                        <a:t>2011</a:t>
                      </a:r>
                      <a:endParaRPr lang="en-IN"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Jens Lambrecht ;</a:t>
                      </a:r>
                      <a:r>
                        <a:rPr lang="en-IN" sz="1800" b="0" i="0" kern="1200" dirty="0">
                          <a:solidFill>
                            <a:schemeClr val="dk1"/>
                          </a:solidFill>
                          <a:effectLst/>
                          <a:latin typeface="+mn-lt"/>
                          <a:ea typeface="+mn-ea"/>
                          <a:cs typeface="+mn-cs"/>
                        </a:rPr>
                        <a:t>  Martin </a:t>
                      </a:r>
                      <a:r>
                        <a:rPr lang="en-IN" sz="1800" b="0" i="0" kern="1200" dirty="0" err="1">
                          <a:solidFill>
                            <a:schemeClr val="dk1"/>
                          </a:solidFill>
                          <a:effectLst/>
                          <a:latin typeface="+mn-lt"/>
                          <a:ea typeface="+mn-ea"/>
                          <a:cs typeface="+mn-cs"/>
                        </a:rPr>
                        <a:t>Kleinsorge</a:t>
                      </a:r>
                      <a:endParaRPr lang="en-IN" sz="1800" b="0" kern="12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Markerless gesture-based motion control and programming of industrial robots</a:t>
                      </a:r>
                      <a:endParaRPr lang="en-US" sz="18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200" dirty="0">
                        <a:effectLst/>
                      </a:endParaRPr>
                    </a:p>
                  </a:txBody>
                  <a:tcPr/>
                </a:tc>
                <a:tc>
                  <a:txBody>
                    <a:bodyPr/>
                    <a:lstStyle/>
                    <a:p>
                      <a:r>
                        <a:rPr lang="en-US" sz="1800" dirty="0"/>
                        <a:t>A gesture based control system is used to control industrial robots</a:t>
                      </a:r>
                      <a:endParaRPr lang="en-IN" sz="1800" dirty="0"/>
                    </a:p>
                  </a:txBody>
                  <a:tcPr/>
                </a:tc>
                <a:extLst>
                  <a:ext uri="{0D108BD9-81ED-4DB2-BD59-A6C34878D82A}">
                    <a16:rowId xmlns:a16="http://schemas.microsoft.com/office/drawing/2014/main" val="4232697450"/>
                  </a:ext>
                </a:extLst>
              </a:tr>
              <a:tr h="370840">
                <a:tc>
                  <a:txBody>
                    <a:bodyPr/>
                    <a:lstStyle/>
                    <a:p>
                      <a:r>
                        <a:rPr lang="en-US" sz="1800" dirty="0"/>
                        <a:t>6</a:t>
                      </a:r>
                      <a:endParaRPr lang="en-IN" sz="1800" dirty="0"/>
                    </a:p>
                  </a:txBody>
                  <a:tcPr/>
                </a:tc>
                <a:tc>
                  <a:txBody>
                    <a:bodyPr/>
                    <a:lstStyle/>
                    <a:p>
                      <a:r>
                        <a:rPr lang="en-US" sz="1800" dirty="0"/>
                        <a:t>2017</a:t>
                      </a:r>
                      <a:endParaRPr lang="en-IN" sz="1800" dirty="0"/>
                    </a:p>
                  </a:txBody>
                  <a:tcPr/>
                </a:tc>
                <a:tc>
                  <a:txBody>
                    <a:bodyPr/>
                    <a:lstStyle/>
                    <a:p>
                      <a:r>
                        <a:rPr lang="en-IN" sz="1800" dirty="0"/>
                        <a:t>B Yan, F Weng, L Ren, YC Cheng, Z Shen</a:t>
                      </a:r>
                    </a:p>
                  </a:txBody>
                  <a:tcPr/>
                </a:tc>
                <a:tc>
                  <a:txBody>
                    <a:bodyPr/>
                    <a:lstStyle/>
                    <a:p>
                      <a:r>
                        <a:rPr lang="en-US" sz="1800" b="0" i="0" kern="1200" dirty="0">
                          <a:solidFill>
                            <a:schemeClr val="dk1"/>
                          </a:solidFill>
                          <a:effectLst/>
                          <a:latin typeface="+mn-lt"/>
                          <a:ea typeface="+mn-ea"/>
                          <a:cs typeface="+mn-cs"/>
                        </a:rPr>
                        <a:t>Gesture-based information and command entry for motor vehicle</a:t>
                      </a:r>
                      <a:endParaRPr lang="en-IN" sz="1800" dirty="0"/>
                    </a:p>
                  </a:txBody>
                  <a:tcPr/>
                </a:tc>
                <a:tc>
                  <a:txBody>
                    <a:bodyPr/>
                    <a:lstStyle/>
                    <a:p>
                      <a:r>
                        <a:rPr lang="en-US" sz="1800" dirty="0"/>
                        <a:t>Gestures are used as a method to unlock vehicle </a:t>
                      </a:r>
                      <a:r>
                        <a:rPr lang="en-US" sz="1800" dirty="0" err="1"/>
                        <a:t>doos</a:t>
                      </a:r>
                      <a:endParaRPr lang="en-IN" sz="1800" dirty="0"/>
                    </a:p>
                  </a:txBody>
                  <a:tcPr/>
                </a:tc>
                <a:extLst>
                  <a:ext uri="{0D108BD9-81ED-4DB2-BD59-A6C34878D82A}">
                    <a16:rowId xmlns:a16="http://schemas.microsoft.com/office/drawing/2014/main" val="528009190"/>
                  </a:ext>
                </a:extLst>
              </a:tr>
            </a:tbl>
          </a:graphicData>
        </a:graphic>
      </p:graphicFrame>
    </p:spTree>
    <p:extLst>
      <p:ext uri="{BB962C8B-B14F-4D97-AF65-F5344CB8AC3E}">
        <p14:creationId xmlns:p14="http://schemas.microsoft.com/office/powerpoint/2010/main" val="319489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33E8BB-CF52-4AA0-906F-D762F8AB85A8}"/>
              </a:ext>
            </a:extLst>
          </p:cNvPr>
          <p:cNvGraphicFramePr>
            <a:graphicFrameLocks noGrp="1"/>
          </p:cNvGraphicFramePr>
          <p:nvPr>
            <p:ph idx="1"/>
            <p:extLst>
              <p:ext uri="{D42A27DB-BD31-4B8C-83A1-F6EECF244321}">
                <p14:modId xmlns:p14="http://schemas.microsoft.com/office/powerpoint/2010/main" val="339435969"/>
              </p:ext>
            </p:extLst>
          </p:nvPr>
        </p:nvGraphicFramePr>
        <p:xfrm>
          <a:off x="981506" y="991699"/>
          <a:ext cx="10085590" cy="4853867"/>
        </p:xfrm>
        <a:graphic>
          <a:graphicData uri="http://schemas.openxmlformats.org/drawingml/2006/table">
            <a:tbl>
              <a:tblPr firstRow="1" bandRow="1">
                <a:tableStyleId>{775DCB02-9BB8-47FD-8907-85C794F793BA}</a:tableStyleId>
              </a:tblPr>
              <a:tblGrid>
                <a:gridCol w="976834">
                  <a:extLst>
                    <a:ext uri="{9D8B030D-6E8A-4147-A177-3AD203B41FA5}">
                      <a16:colId xmlns:a16="http://schemas.microsoft.com/office/drawing/2014/main" val="2443314440"/>
                    </a:ext>
                  </a:extLst>
                </a:gridCol>
                <a:gridCol w="1303020">
                  <a:extLst>
                    <a:ext uri="{9D8B030D-6E8A-4147-A177-3AD203B41FA5}">
                      <a16:colId xmlns:a16="http://schemas.microsoft.com/office/drawing/2014/main" val="2514793902"/>
                    </a:ext>
                  </a:extLst>
                </a:gridCol>
                <a:gridCol w="2369820">
                  <a:extLst>
                    <a:ext uri="{9D8B030D-6E8A-4147-A177-3AD203B41FA5}">
                      <a16:colId xmlns:a16="http://schemas.microsoft.com/office/drawing/2014/main" val="3910070422"/>
                    </a:ext>
                  </a:extLst>
                </a:gridCol>
                <a:gridCol w="2484120">
                  <a:extLst>
                    <a:ext uri="{9D8B030D-6E8A-4147-A177-3AD203B41FA5}">
                      <a16:colId xmlns:a16="http://schemas.microsoft.com/office/drawing/2014/main" val="1273772926"/>
                    </a:ext>
                  </a:extLst>
                </a:gridCol>
                <a:gridCol w="2951796">
                  <a:extLst>
                    <a:ext uri="{9D8B030D-6E8A-4147-A177-3AD203B41FA5}">
                      <a16:colId xmlns:a16="http://schemas.microsoft.com/office/drawing/2014/main" val="1239640307"/>
                    </a:ext>
                  </a:extLst>
                </a:gridCol>
              </a:tblGrid>
              <a:tr h="303643">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3006204386"/>
                  </a:ext>
                </a:extLst>
              </a:tr>
              <a:tr h="1442305">
                <a:tc>
                  <a:txBody>
                    <a:bodyPr/>
                    <a:lstStyle/>
                    <a:p>
                      <a:r>
                        <a:rPr lang="en-US" dirty="0"/>
                        <a:t>7</a:t>
                      </a:r>
                      <a:endParaRPr lang="en-IN" dirty="0"/>
                    </a:p>
                  </a:txBody>
                  <a:tcPr/>
                </a:tc>
                <a:tc>
                  <a:txBody>
                    <a:bodyPr/>
                    <a:lstStyle/>
                    <a:p>
                      <a:r>
                        <a:rPr lang="en-US" dirty="0"/>
                        <a:t>2017</a:t>
                      </a:r>
                      <a:endParaRPr lang="en-IN" dirty="0"/>
                    </a:p>
                  </a:txBody>
                  <a:tcPr/>
                </a:tc>
                <a:tc>
                  <a:txBody>
                    <a:bodyPr/>
                    <a:lstStyle/>
                    <a:p>
                      <a:pPr fontAlgn="ctr"/>
                      <a:r>
                        <a:rPr lang="pt-BR" sz="1800" b="0" i="0" kern="1200" dirty="0">
                          <a:solidFill>
                            <a:schemeClr val="dk1"/>
                          </a:solidFill>
                          <a:effectLst/>
                          <a:latin typeface="+mn-lt"/>
                          <a:ea typeface="+mn-ea"/>
                          <a:cs typeface="+mn-cs"/>
                        </a:rPr>
                        <a:t>J Kumar, X Yang, Q Li, EA Bernal, R Bala </a:t>
                      </a:r>
                      <a:endParaRPr lang="en-IN"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Hand-gesture-based region of interest localization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Hand gestures are used to control vehicular motion</a:t>
                      </a:r>
                      <a:endParaRPr lang="en-IN" dirty="0"/>
                    </a:p>
                  </a:txBody>
                  <a:tcPr/>
                </a:tc>
                <a:extLst>
                  <a:ext uri="{0D108BD9-81ED-4DB2-BD59-A6C34878D82A}">
                    <a16:rowId xmlns:a16="http://schemas.microsoft.com/office/drawing/2014/main" val="137275264"/>
                  </a:ext>
                </a:extLst>
              </a:tr>
              <a:tr h="1442305">
                <a:tc>
                  <a:txBody>
                    <a:bodyPr/>
                    <a:lstStyle/>
                    <a:p>
                      <a:r>
                        <a:rPr lang="en-US" sz="1800" dirty="0"/>
                        <a:t>8</a:t>
                      </a:r>
                      <a:endParaRPr lang="en-IN" sz="1800" dirty="0"/>
                    </a:p>
                  </a:txBody>
                  <a:tcPr/>
                </a:tc>
                <a:tc>
                  <a:txBody>
                    <a:bodyPr/>
                    <a:lstStyle/>
                    <a:p>
                      <a:r>
                        <a:rPr lang="en-US" sz="1800" dirty="0"/>
                        <a:t>2019</a:t>
                      </a:r>
                      <a:endParaRPr lang="en-IN" sz="1800" dirty="0"/>
                    </a:p>
                  </a:txBody>
                  <a:tcPr/>
                </a:tc>
                <a:tc>
                  <a:txBody>
                    <a:bodyPr/>
                    <a:lstStyle/>
                    <a:p>
                      <a:r>
                        <a:rPr lang="en-IN" sz="1800" dirty="0"/>
                        <a:t>P </a:t>
                      </a:r>
                      <a:r>
                        <a:rPr lang="en-IN" sz="1800" dirty="0" err="1"/>
                        <a:t>Teotia</a:t>
                      </a:r>
                      <a:r>
                        <a:rPr lang="en-IN" sz="1800" dirty="0"/>
                        <a:t>, A Srivastav, N Varshney, J </a:t>
                      </a:r>
                      <a:r>
                        <a:rPr lang="en-IN" sz="1800" dirty="0" err="1"/>
                        <a:t>Kanaujia</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Gesture controlled vehicle for military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200" dirty="0">
                        <a:effectLst/>
                      </a:endParaRPr>
                    </a:p>
                  </a:txBody>
                  <a:tcPr/>
                </a:tc>
                <a:tc>
                  <a:txBody>
                    <a:bodyPr/>
                    <a:lstStyle/>
                    <a:p>
                      <a:r>
                        <a:rPr lang="en-US" sz="1800" dirty="0"/>
                        <a:t>Hand gestures are used to control small military rovers</a:t>
                      </a:r>
                      <a:endParaRPr lang="en-IN" sz="1800" dirty="0"/>
                    </a:p>
                  </a:txBody>
                  <a:tcPr/>
                </a:tc>
                <a:extLst>
                  <a:ext uri="{0D108BD9-81ED-4DB2-BD59-A6C34878D82A}">
                    <a16:rowId xmlns:a16="http://schemas.microsoft.com/office/drawing/2014/main" val="2051178646"/>
                  </a:ext>
                </a:extLst>
              </a:tr>
              <a:tr h="1603497">
                <a:tc>
                  <a:txBody>
                    <a:bodyPr/>
                    <a:lstStyle/>
                    <a:p>
                      <a:r>
                        <a:rPr lang="en-US" dirty="0"/>
                        <a:t>9</a:t>
                      </a:r>
                      <a:endParaRPr lang="en-IN" dirty="0"/>
                    </a:p>
                  </a:txBody>
                  <a:tcPr/>
                </a:tc>
                <a:tc>
                  <a:txBody>
                    <a:bodyPr/>
                    <a:lstStyle/>
                    <a:p>
                      <a:r>
                        <a:rPr lang="en-US" dirty="0"/>
                        <a:t>2019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 Vaidya, K Jadhav, L </a:t>
                      </a:r>
                      <a:r>
                        <a:rPr lang="en-US" sz="1800" kern="1200" dirty="0" err="1">
                          <a:solidFill>
                            <a:schemeClr val="dk1"/>
                          </a:solidFill>
                          <a:effectLst/>
                          <a:latin typeface="+mn-lt"/>
                          <a:ea typeface="+mn-ea"/>
                          <a:cs typeface="+mn-cs"/>
                        </a:rPr>
                        <a:t>Ingale</a:t>
                      </a:r>
                      <a:endParaRPr lang="en-IN" sz="1800" kern="1200" dirty="0">
                        <a:solidFill>
                          <a:schemeClr val="dk1"/>
                        </a:solidFill>
                        <a:effectLst/>
                        <a:latin typeface="+mn-lt"/>
                        <a:ea typeface="+mn-ea"/>
                        <a:cs typeface="+mn-cs"/>
                      </a:endParaRPr>
                    </a:p>
                  </a:txBody>
                  <a:tcPr/>
                </a:tc>
                <a:tc>
                  <a:txBody>
                    <a:bodyPr/>
                    <a:lstStyle/>
                    <a:p>
                      <a:r>
                        <a:rPr lang="en-US" b="0" dirty="0"/>
                        <a:t>Hand Gesture Based Music Player Control in Vehicle</a:t>
                      </a:r>
                    </a:p>
                    <a:p>
                      <a:endParaRPr lang="en-IN" b="0" dirty="0"/>
                    </a:p>
                  </a:txBody>
                  <a:tcPr/>
                </a:tc>
                <a:tc>
                  <a:txBody>
                    <a:bodyPr/>
                    <a:lstStyle/>
                    <a:p>
                      <a:r>
                        <a:rPr lang="en-US" dirty="0"/>
                        <a:t>Hand gestures are used to control the music player in the vehicle</a:t>
                      </a:r>
                      <a:endParaRPr lang="en-IN" dirty="0"/>
                    </a:p>
                  </a:txBody>
                  <a:tcPr/>
                </a:tc>
                <a:extLst>
                  <a:ext uri="{0D108BD9-81ED-4DB2-BD59-A6C34878D82A}">
                    <a16:rowId xmlns:a16="http://schemas.microsoft.com/office/drawing/2014/main" val="1425864631"/>
                  </a:ext>
                </a:extLst>
              </a:tr>
            </a:tbl>
          </a:graphicData>
        </a:graphic>
      </p:graphicFrame>
    </p:spTree>
    <p:extLst>
      <p:ext uri="{BB962C8B-B14F-4D97-AF65-F5344CB8AC3E}">
        <p14:creationId xmlns:p14="http://schemas.microsoft.com/office/powerpoint/2010/main" val="32803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402062-62EA-4DB2-948B-18244F59FB49}"/>
              </a:ext>
            </a:extLst>
          </p:cNvPr>
          <p:cNvGraphicFramePr>
            <a:graphicFrameLocks noGrp="1"/>
          </p:cNvGraphicFramePr>
          <p:nvPr>
            <p:ph idx="1"/>
            <p:extLst>
              <p:ext uri="{D42A27DB-BD31-4B8C-83A1-F6EECF244321}">
                <p14:modId xmlns:p14="http://schemas.microsoft.com/office/powerpoint/2010/main" val="4010107828"/>
              </p:ext>
            </p:extLst>
          </p:nvPr>
        </p:nvGraphicFramePr>
        <p:xfrm>
          <a:off x="919162" y="1186180"/>
          <a:ext cx="10353675" cy="1559560"/>
        </p:xfrm>
        <a:graphic>
          <a:graphicData uri="http://schemas.openxmlformats.org/drawingml/2006/table">
            <a:tbl>
              <a:tblPr firstRow="1" bandRow="1">
                <a:tableStyleId>{775DCB02-9BB8-47FD-8907-85C794F793BA}</a:tableStyleId>
              </a:tblPr>
              <a:tblGrid>
                <a:gridCol w="947738">
                  <a:extLst>
                    <a:ext uri="{9D8B030D-6E8A-4147-A177-3AD203B41FA5}">
                      <a16:colId xmlns:a16="http://schemas.microsoft.com/office/drawing/2014/main" val="3215070258"/>
                    </a:ext>
                  </a:extLst>
                </a:gridCol>
                <a:gridCol w="1318260">
                  <a:extLst>
                    <a:ext uri="{9D8B030D-6E8A-4147-A177-3AD203B41FA5}">
                      <a16:colId xmlns:a16="http://schemas.microsoft.com/office/drawing/2014/main" val="2277918222"/>
                    </a:ext>
                  </a:extLst>
                </a:gridCol>
                <a:gridCol w="2560320">
                  <a:extLst>
                    <a:ext uri="{9D8B030D-6E8A-4147-A177-3AD203B41FA5}">
                      <a16:colId xmlns:a16="http://schemas.microsoft.com/office/drawing/2014/main" val="3073968048"/>
                    </a:ext>
                  </a:extLst>
                </a:gridCol>
                <a:gridCol w="2514600">
                  <a:extLst>
                    <a:ext uri="{9D8B030D-6E8A-4147-A177-3AD203B41FA5}">
                      <a16:colId xmlns:a16="http://schemas.microsoft.com/office/drawing/2014/main" val="1680109624"/>
                    </a:ext>
                  </a:extLst>
                </a:gridCol>
                <a:gridCol w="3012757">
                  <a:extLst>
                    <a:ext uri="{9D8B030D-6E8A-4147-A177-3AD203B41FA5}">
                      <a16:colId xmlns:a16="http://schemas.microsoft.com/office/drawing/2014/main" val="1228146963"/>
                    </a:ext>
                  </a:extLst>
                </a:gridCol>
              </a:tblGrid>
              <a:tr h="370840">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3104341937"/>
                  </a:ext>
                </a:extLst>
              </a:tr>
              <a:tr h="370840">
                <a:tc>
                  <a:txBody>
                    <a:bodyPr/>
                    <a:lstStyle/>
                    <a:p>
                      <a:r>
                        <a:rPr lang="en-US" dirty="0"/>
                        <a:t>10</a:t>
                      </a:r>
                      <a:endParaRPr lang="en-IN" dirty="0"/>
                    </a:p>
                  </a:txBody>
                  <a:tcPr/>
                </a:tc>
                <a:tc>
                  <a:txBody>
                    <a:bodyPr/>
                    <a:lstStyle/>
                    <a:p>
                      <a:r>
                        <a:rPr lang="en-US" dirty="0"/>
                        <a:t>2019</a:t>
                      </a:r>
                      <a:endParaRPr lang="en-IN" dirty="0"/>
                    </a:p>
                  </a:txBody>
                  <a:tcPr/>
                </a:tc>
                <a:tc>
                  <a:txBody>
                    <a:bodyPr/>
                    <a:lstStyle/>
                    <a:p>
                      <a:r>
                        <a:rPr lang="pl-PL" sz="1800" b="0" i="0" kern="1200" dirty="0">
                          <a:solidFill>
                            <a:schemeClr val="dk1"/>
                          </a:solidFill>
                          <a:effectLst/>
                          <a:latin typeface="+mn-lt"/>
                          <a:ea typeface="+mn-ea"/>
                          <a:cs typeface="+mn-cs"/>
                        </a:rPr>
                        <a:t>MJ Cheok, Z Omar, MH Jaward</a:t>
                      </a:r>
                      <a:br>
                        <a:rPr lang="de-DE" sz="1800" b="0" i="0" kern="1200" dirty="0">
                          <a:solidFill>
                            <a:schemeClr val="dk1"/>
                          </a:solidFill>
                          <a:effectLst/>
                          <a:latin typeface="+mn-lt"/>
                          <a:ea typeface="+mn-ea"/>
                          <a:cs typeface="+mn-cs"/>
                        </a:rPr>
                      </a:b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 review of hand gesture and sign language recognition techniques</a:t>
                      </a:r>
                      <a:endParaRPr lang="en-IN" sz="1800" b="0" i="0" kern="1200" dirty="0">
                        <a:solidFill>
                          <a:schemeClr val="dk1"/>
                        </a:solidFill>
                        <a:effectLst/>
                        <a:latin typeface="+mn-lt"/>
                        <a:ea typeface="+mn-ea"/>
                        <a:cs typeface="+mn-cs"/>
                      </a:endParaRPr>
                    </a:p>
                  </a:txBody>
                  <a:tcPr/>
                </a:tc>
                <a:tc>
                  <a:txBody>
                    <a:bodyPr/>
                    <a:lstStyle/>
                    <a:p>
                      <a:r>
                        <a:rPr lang="en-US" dirty="0"/>
                        <a:t>Hand gestures are developed for multipurpose usage</a:t>
                      </a:r>
                      <a:endParaRPr lang="en-IN" dirty="0"/>
                    </a:p>
                  </a:txBody>
                  <a:tcPr/>
                </a:tc>
                <a:extLst>
                  <a:ext uri="{0D108BD9-81ED-4DB2-BD59-A6C34878D82A}">
                    <a16:rowId xmlns:a16="http://schemas.microsoft.com/office/drawing/2014/main" val="2940535555"/>
                  </a:ext>
                </a:extLst>
              </a:tr>
            </a:tbl>
          </a:graphicData>
        </a:graphic>
      </p:graphicFrame>
    </p:spTree>
    <p:extLst>
      <p:ext uri="{BB962C8B-B14F-4D97-AF65-F5344CB8AC3E}">
        <p14:creationId xmlns:p14="http://schemas.microsoft.com/office/powerpoint/2010/main" val="1284894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235</TotalTime>
  <Words>2693</Words>
  <Application>Microsoft Office PowerPoint</Application>
  <PresentationFormat>Widescreen</PresentationFormat>
  <Paragraphs>229</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Damask</vt:lpstr>
      <vt:lpstr>Gesture based motion control</vt:lpstr>
      <vt:lpstr>ABSTRACT</vt:lpstr>
      <vt:lpstr>INTRODUCTION</vt:lpstr>
      <vt:lpstr> machine leaning in automotive industry </vt:lpstr>
      <vt:lpstr>Growth AUTOMATED CAR PARKING SYSTEM</vt:lpstr>
      <vt:lpstr>Literature survey </vt:lpstr>
      <vt:lpstr>PowerPoint Presentation</vt:lpstr>
      <vt:lpstr>PowerPoint Presentation</vt:lpstr>
      <vt:lpstr>PowerPoint Presentation</vt:lpstr>
      <vt:lpstr>RESEARCH GAP</vt:lpstr>
      <vt:lpstr>CONCEPTUAL DESIGN</vt:lpstr>
      <vt:lpstr>ELECTRICAL COMPONENETS:</vt:lpstr>
      <vt:lpstr>PowerPoint Presentation</vt:lpstr>
      <vt:lpstr>COMPONENTS</vt:lpstr>
      <vt:lpstr>Working Mechanism</vt:lpstr>
      <vt:lpstr>PowerPoint Presentation</vt:lpstr>
      <vt:lpstr>Methodology</vt:lpstr>
      <vt:lpstr>Deep learning…</vt:lpstr>
      <vt:lpstr>PowerPoint Presentation</vt:lpstr>
      <vt:lpstr>PowerPoint Presentation</vt:lpstr>
      <vt:lpstr>Transmitter…. </vt:lpstr>
      <vt:lpstr>PowerPoint Presentation</vt:lpstr>
      <vt:lpstr>Setting up server…</vt:lpstr>
      <vt:lpstr>App creation….</vt:lpstr>
      <vt:lpstr>PowerPoint Presentation</vt:lpstr>
      <vt:lpstr>Receiver….</vt:lpstr>
      <vt:lpstr>GALLERY</vt:lpstr>
      <vt:lpstr>PowerPoint Presentation</vt:lpstr>
      <vt:lpstr>PowerPoint Presentation</vt:lpstr>
      <vt:lpstr>Result</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based motion control</dc:title>
  <dc:creator>ajith anand</dc:creator>
  <cp:lastModifiedBy>ajith anand</cp:lastModifiedBy>
  <cp:revision>27</cp:revision>
  <dcterms:created xsi:type="dcterms:W3CDTF">2020-05-12T03:17:53Z</dcterms:created>
  <dcterms:modified xsi:type="dcterms:W3CDTF">2021-10-03T07:42:04Z</dcterms:modified>
</cp:coreProperties>
</file>